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F6B79A-5712-49C3-9745-A864692F3C06}" v="5" dt="2026-09-10T00:43:49.3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97" d="100"/>
          <a:sy n="197" d="100"/>
        </p:scale>
        <p:origin x="163" y="3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Mackey" userId="ff64f45a-81da-42ac-a1e3-6ee2d1965eed" providerId="ADAL" clId="{053E805F-D341-43D6-92FF-1BB558F0075C}"/>
    <pc:docChg chg="modSld">
      <pc:chgData name="Mike Mackey" userId="ff64f45a-81da-42ac-a1e3-6ee2d1965eed" providerId="ADAL" clId="{053E805F-D341-43D6-92FF-1BB558F0075C}" dt="2026-09-10T00:44:22.555" v="2" actId="1076"/>
      <pc:docMkLst>
        <pc:docMk/>
      </pc:docMkLst>
      <pc:sldChg chg="addSp modSp mod">
        <pc:chgData name="Mike Mackey" userId="ff64f45a-81da-42ac-a1e3-6ee2d1965eed" providerId="ADAL" clId="{053E805F-D341-43D6-92FF-1BB558F0075C}" dt="2026-09-10T00:44:22.555" v="2" actId="1076"/>
        <pc:sldMkLst>
          <pc:docMk/>
          <pc:sldMk cId="0" sldId="256"/>
        </pc:sldMkLst>
        <pc:picChg chg="add mod">
          <ac:chgData name="Mike Mackey" userId="ff64f45a-81da-42ac-a1e3-6ee2d1965eed" providerId="ADAL" clId="{053E805F-D341-43D6-92FF-1BB558F0075C}" dt="2026-09-10T00:44:22.555" v="2" actId="1076"/>
          <ac:picMkLst>
            <pc:docMk/>
            <pc:sldMk cId="0" sldId="256"/>
            <ac:picMk id="12" creationId="{2DF657F5-085F-995B-F131-1F5F7191FA12}"/>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B2A49"/>
                </a:solidFill>
                <a:latin typeface="Calibri"/>
              </a:defRPr>
            </a:pPr>
            <a:r>
              <a:rPr lang="en-US" sz="1200" b="0" i="0" u="none" strike="noStrike">
                <a:solidFill>
                  <a:srgbClr val="1B2A49"/>
                </a:solidFill>
                <a:latin typeface="Calibri"/>
              </a:rPr>
              <a:t>Secure Score by category (%)</a:t>
            </a:r>
          </a:p>
        </c:rich>
      </c:tx>
      <c:overlay val="0"/>
    </c:title>
    <c:autoTitleDeleted val="0"/>
    <c:plotArea>
      <c:layout/>
      <c:barChart>
        <c:barDir val="bar"/>
        <c:grouping val="clustered"/>
        <c:varyColors val="0"/>
        <c:ser>
          <c:idx val="0"/>
          <c:order val="0"/>
          <c:tx>
            <c:strRef>
              <c:f>Sheet1!$B$1</c:f>
              <c:strCache>
                <c:ptCount val="1"/>
                <c:pt idx="0">
                  <c:v>Secure Score by category</c:v>
                </c:pt>
              </c:strCache>
            </c:strRef>
          </c:tx>
          <c:spPr>
            <a:solidFill>
              <a:srgbClr val="0E7C86"/>
            </a:solidFill>
            <a:effectLst/>
          </c:spPr>
          <c:invertIfNegative val="0"/>
          <c:dLbls>
            <c:numFmt formatCode="0.0" sourceLinked="0"/>
            <c:spPr>
              <a:noFill/>
              <a:ln>
                <a:noFill/>
              </a:ln>
              <a:effectLst/>
            </c:spPr>
            <c:txPr>
              <a:bodyPr/>
              <a:lstStyle/>
              <a:p>
                <a:pPr>
                  <a:defRPr sz="1000" b="0" i="0" u="none" strike="noStrike">
                    <a:solidFill>
                      <a:srgbClr val="222222"/>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Apps</c:v>
                </c:pt>
                <c:pt idx="1">
                  <c:v>Identity</c:v>
                </c:pt>
                <c:pt idx="2">
                  <c:v>Data</c:v>
                </c:pt>
                <c:pt idx="3">
                  <c:v>Device</c:v>
                </c:pt>
              </c:strCache>
            </c:strRef>
          </c:cat>
          <c:val>
            <c:numRef>
              <c:f>Sheet1!$B$2:$B$5</c:f>
              <c:numCache>
                <c:formatCode>General</c:formatCode>
                <c:ptCount val="4"/>
                <c:pt idx="0">
                  <c:v>81.819999999999993</c:v>
                </c:pt>
                <c:pt idx="1">
                  <c:v>66.73</c:v>
                </c:pt>
                <c:pt idx="2">
                  <c:v>55.56</c:v>
                </c:pt>
                <c:pt idx="3">
                  <c:v>45.34</c:v>
                </c:pt>
              </c:numCache>
            </c:numRef>
          </c:val>
          <c:extLst>
            <c:ext xmlns:c16="http://schemas.microsoft.com/office/drawing/2014/chart" uri="{C3380CC4-5D6E-409C-BE32-E72D297353CC}">
              <c16:uniqueId val="{00000000-870A-4457-88F6-F8F2C828D595}"/>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222222"/>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0"/>
        <c:axPos val="b"/>
        <c:majorGridlines>
          <c:spPr>
            <a:ln w="6350" cap="flat">
              <a:solidFill>
                <a:srgbClr val="E6EA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5A627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B2A49"/>
                </a:solidFill>
                <a:latin typeface="Calibri"/>
              </a:defRPr>
            </a:pPr>
            <a:r>
              <a:rPr lang="en-US" sz="1200" b="0" i="0" u="none" strike="noStrike">
                <a:solidFill>
                  <a:srgbClr val="1B2A49"/>
                </a:solidFill>
                <a:latin typeface="Calibri"/>
              </a:rPr>
              <a:t>Findings by area and severity</a:t>
            </a:r>
          </a:p>
        </c:rich>
      </c:tx>
      <c:overlay val="0"/>
    </c:title>
    <c:autoTitleDeleted val="0"/>
    <c:plotArea>
      <c:layout/>
      <c:barChart>
        <c:barDir val="col"/>
        <c:grouping val="stacked"/>
        <c:varyColors val="0"/>
        <c:ser>
          <c:idx val="0"/>
          <c:order val="0"/>
          <c:tx>
            <c:strRef>
              <c:f>Sheet1!$B$1</c:f>
              <c:strCache>
                <c:ptCount val="1"/>
                <c:pt idx="0">
                  <c:v>Critical</c:v>
                </c:pt>
              </c:strCache>
            </c:strRef>
          </c:tx>
          <c:spPr>
            <a:solidFill>
              <a:srgbClr val="B00020"/>
            </a:solidFill>
            <a:effectLst/>
          </c:spPr>
          <c:invertIfNegative val="0"/>
          <c:dLbls>
            <c:numFmt formatCode="0;;;" sourceLinked="0"/>
            <c:spPr>
              <a:noFill/>
              <a:ln>
                <a:noFill/>
              </a:ln>
              <a:effectLst/>
            </c:spPr>
            <c:txPr>
              <a:bodyPr/>
              <a:lstStyle/>
              <a:p>
                <a:pPr>
                  <a:defRPr sz="900" b="0" i="0" u="none" strike="noStrike">
                    <a:solidFill>
                      <a:srgbClr val="FFFFFF"/>
                    </a:solidFill>
                    <a:latin typeface="Aria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Identity &amp;
Access</c:v>
                </c:pt>
                <c:pt idx="1">
                  <c:v>Email Security</c:v>
                </c:pt>
                <c:pt idx="2">
                  <c:v>Endpoint Security</c:v>
                </c:pt>
                <c:pt idx="3">
                  <c:v>Collaboration &amp;
Sharing</c:v>
                </c:pt>
                <c:pt idx="4">
                  <c:v>Data Protection &amp;
Compliance</c:v>
                </c:pt>
                <c:pt idx="5">
                  <c:v>Tenant Hygiene</c:v>
                </c:pt>
              </c:strCache>
            </c:strRef>
          </c:cat>
          <c:val>
            <c:numRef>
              <c:f>Sheet1!$B$2:$B$7</c:f>
              <c:numCache>
                <c:formatCode>General</c:formatCode>
                <c:ptCount val="6"/>
                <c:pt idx="0">
                  <c:v>3</c:v>
                </c:pt>
                <c:pt idx="1">
                  <c:v>1</c:v>
                </c:pt>
                <c:pt idx="2">
                  <c:v>1</c:v>
                </c:pt>
                <c:pt idx="3">
                  <c:v>1</c:v>
                </c:pt>
                <c:pt idx="4">
                  <c:v>2</c:v>
                </c:pt>
                <c:pt idx="5">
                  <c:v>0</c:v>
                </c:pt>
              </c:numCache>
            </c:numRef>
          </c:val>
          <c:extLst>
            <c:ext xmlns:c16="http://schemas.microsoft.com/office/drawing/2014/chart" uri="{C3380CC4-5D6E-409C-BE32-E72D297353CC}">
              <c16:uniqueId val="{00000000-97C0-47C5-992D-16776C43CBCD}"/>
            </c:ext>
          </c:extLst>
        </c:ser>
        <c:ser>
          <c:idx val="1"/>
          <c:order val="1"/>
          <c:tx>
            <c:strRef>
              <c:f>Sheet1!$C$1</c:f>
              <c:strCache>
                <c:ptCount val="1"/>
                <c:pt idx="0">
                  <c:v>High</c:v>
                </c:pt>
              </c:strCache>
            </c:strRef>
          </c:tx>
          <c:spPr>
            <a:solidFill>
              <a:srgbClr val="D9822B"/>
            </a:solidFill>
            <a:effectLst/>
          </c:spPr>
          <c:invertIfNegative val="0"/>
          <c:dLbls>
            <c:numFmt formatCode="0;;;" sourceLinked="0"/>
            <c:spPr>
              <a:noFill/>
              <a:ln>
                <a:noFill/>
              </a:ln>
              <a:effectLst/>
            </c:spPr>
            <c:txPr>
              <a:bodyPr/>
              <a:lstStyle/>
              <a:p>
                <a:pPr>
                  <a:defRPr sz="900" b="0" i="0" u="none" strike="noStrike">
                    <a:solidFill>
                      <a:srgbClr val="FFFFFF"/>
                    </a:solidFill>
                    <a:latin typeface="Aria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Identity &amp;
Access</c:v>
                </c:pt>
                <c:pt idx="1">
                  <c:v>Email Security</c:v>
                </c:pt>
                <c:pt idx="2">
                  <c:v>Endpoint Security</c:v>
                </c:pt>
                <c:pt idx="3">
                  <c:v>Collaboration &amp;
Sharing</c:v>
                </c:pt>
                <c:pt idx="4">
                  <c:v>Data Protection &amp;
Compliance</c:v>
                </c:pt>
                <c:pt idx="5">
                  <c:v>Tenant Hygiene</c:v>
                </c:pt>
              </c:strCache>
            </c:strRef>
          </c:cat>
          <c:val>
            <c:numRef>
              <c:f>Sheet1!$C$2:$C$7</c:f>
              <c:numCache>
                <c:formatCode>General</c:formatCode>
                <c:ptCount val="6"/>
                <c:pt idx="0">
                  <c:v>4</c:v>
                </c:pt>
                <c:pt idx="1">
                  <c:v>3</c:v>
                </c:pt>
                <c:pt idx="2">
                  <c:v>3</c:v>
                </c:pt>
                <c:pt idx="3">
                  <c:v>3</c:v>
                </c:pt>
                <c:pt idx="4">
                  <c:v>0</c:v>
                </c:pt>
                <c:pt idx="5">
                  <c:v>0</c:v>
                </c:pt>
              </c:numCache>
            </c:numRef>
          </c:val>
          <c:extLst>
            <c:ext xmlns:c16="http://schemas.microsoft.com/office/drawing/2014/chart" uri="{C3380CC4-5D6E-409C-BE32-E72D297353CC}">
              <c16:uniqueId val="{00000001-97C0-47C5-992D-16776C43CBCD}"/>
            </c:ext>
          </c:extLst>
        </c:ser>
        <c:ser>
          <c:idx val="2"/>
          <c:order val="2"/>
          <c:tx>
            <c:strRef>
              <c:f>Sheet1!$D$1</c:f>
              <c:strCache>
                <c:ptCount val="1"/>
                <c:pt idx="0">
                  <c:v>Medium</c:v>
                </c:pt>
              </c:strCache>
            </c:strRef>
          </c:tx>
          <c:spPr>
            <a:solidFill>
              <a:srgbClr val="C9A400"/>
            </a:solidFill>
            <a:effectLst/>
          </c:spPr>
          <c:invertIfNegative val="0"/>
          <c:dLbls>
            <c:numFmt formatCode="0;;;" sourceLinked="0"/>
            <c:spPr>
              <a:noFill/>
              <a:ln>
                <a:noFill/>
              </a:ln>
              <a:effectLst/>
            </c:spPr>
            <c:txPr>
              <a:bodyPr/>
              <a:lstStyle/>
              <a:p>
                <a:pPr>
                  <a:defRPr sz="900" b="0" i="0" u="none" strike="noStrike">
                    <a:solidFill>
                      <a:srgbClr val="FFFFFF"/>
                    </a:solidFill>
                    <a:latin typeface="Aria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Identity &amp;
Access</c:v>
                </c:pt>
                <c:pt idx="1">
                  <c:v>Email Security</c:v>
                </c:pt>
                <c:pt idx="2">
                  <c:v>Endpoint Security</c:v>
                </c:pt>
                <c:pt idx="3">
                  <c:v>Collaboration &amp;
Sharing</c:v>
                </c:pt>
                <c:pt idx="4">
                  <c:v>Data Protection &amp;
Compliance</c:v>
                </c:pt>
                <c:pt idx="5">
                  <c:v>Tenant Hygiene</c:v>
                </c:pt>
              </c:strCache>
            </c:strRef>
          </c:cat>
          <c:val>
            <c:numRef>
              <c:f>Sheet1!$D$2:$D$7</c:f>
              <c:numCache>
                <c:formatCode>General</c:formatCode>
                <c:ptCount val="6"/>
                <c:pt idx="0">
                  <c:v>3</c:v>
                </c:pt>
                <c:pt idx="1">
                  <c:v>1</c:v>
                </c:pt>
                <c:pt idx="2">
                  <c:v>2</c:v>
                </c:pt>
                <c:pt idx="3">
                  <c:v>1</c:v>
                </c:pt>
                <c:pt idx="4">
                  <c:v>1</c:v>
                </c:pt>
                <c:pt idx="5">
                  <c:v>0</c:v>
                </c:pt>
              </c:numCache>
            </c:numRef>
          </c:val>
          <c:extLst>
            <c:ext xmlns:c16="http://schemas.microsoft.com/office/drawing/2014/chart" uri="{C3380CC4-5D6E-409C-BE32-E72D297353CC}">
              <c16:uniqueId val="{00000002-97C0-47C5-992D-16776C43CBCD}"/>
            </c:ext>
          </c:extLst>
        </c:ser>
        <c:ser>
          <c:idx val="3"/>
          <c:order val="3"/>
          <c:tx>
            <c:strRef>
              <c:f>Sheet1!$E$1</c:f>
              <c:strCache>
                <c:ptCount val="1"/>
                <c:pt idx="0">
                  <c:v>Low</c:v>
                </c:pt>
              </c:strCache>
            </c:strRef>
          </c:tx>
          <c:spPr>
            <a:solidFill>
              <a:srgbClr val="4C7A34"/>
            </a:solidFill>
            <a:effectLst/>
          </c:spPr>
          <c:invertIfNegative val="0"/>
          <c:dLbls>
            <c:numFmt formatCode="0;;;" sourceLinked="0"/>
            <c:spPr>
              <a:noFill/>
              <a:ln>
                <a:noFill/>
              </a:ln>
              <a:effectLst/>
            </c:spPr>
            <c:txPr>
              <a:bodyPr/>
              <a:lstStyle/>
              <a:p>
                <a:pPr>
                  <a:defRPr sz="900" b="0" i="0" u="none" strike="noStrike">
                    <a:solidFill>
                      <a:srgbClr val="FFFFFF"/>
                    </a:solidFill>
                    <a:latin typeface="Aria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Identity &amp;
Access</c:v>
                </c:pt>
                <c:pt idx="1">
                  <c:v>Email Security</c:v>
                </c:pt>
                <c:pt idx="2">
                  <c:v>Endpoint Security</c:v>
                </c:pt>
                <c:pt idx="3">
                  <c:v>Collaboration &amp;
Sharing</c:v>
                </c:pt>
                <c:pt idx="4">
                  <c:v>Data Protection &amp;
Compliance</c:v>
                </c:pt>
                <c:pt idx="5">
                  <c:v>Tenant Hygiene</c:v>
                </c:pt>
              </c:strCache>
            </c:strRef>
          </c:cat>
          <c:val>
            <c:numRef>
              <c:f>Sheet1!$E$2:$E$7</c:f>
              <c:numCache>
                <c:formatCode>General</c:formatCode>
                <c:ptCount val="6"/>
                <c:pt idx="0">
                  <c:v>0</c:v>
                </c:pt>
                <c:pt idx="1">
                  <c:v>0</c:v>
                </c:pt>
                <c:pt idx="2">
                  <c:v>0</c:v>
                </c:pt>
                <c:pt idx="3">
                  <c:v>0</c:v>
                </c:pt>
                <c:pt idx="4">
                  <c:v>1</c:v>
                </c:pt>
                <c:pt idx="5">
                  <c:v>2</c:v>
                </c:pt>
              </c:numCache>
            </c:numRef>
          </c:val>
          <c:extLst>
            <c:ext xmlns:c16="http://schemas.microsoft.com/office/drawing/2014/chart" uri="{C3380CC4-5D6E-409C-BE32-E72D297353CC}">
              <c16:uniqueId val="{00000003-97C0-47C5-992D-16776C43CBCD}"/>
            </c:ext>
          </c:extLst>
        </c:ser>
        <c:dLbls>
          <c:dLblPos val="ctr"/>
          <c:showLegendKey val="0"/>
          <c:showVal val="1"/>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222222"/>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6EAEF"/>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A6270"/>
                </a:solidFill>
                <a:latin typeface="Arial"/>
              </a:defRPr>
            </a:pPr>
            <a:endParaRPr lang="en-US"/>
          </a:p>
        </c:txPr>
        <c:crossAx val="2094734554"/>
        <c:crosses val="autoZero"/>
        <c:crossBetween val="between"/>
        <c:majorUnit val="2"/>
      </c:valAx>
      <c:spPr>
        <a:noFill/>
        <a:ln>
          <a:noFill/>
        </a:ln>
        <a:effectLst/>
      </c:spPr>
    </c:plotArea>
    <c:legend>
      <c:legendPos val="b"/>
      <c:overlay val="0"/>
      <c:txPr>
        <a:bodyPr/>
        <a:lstStyle/>
        <a:p>
          <a:pPr>
            <a:defRPr sz="1000"/>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B2A49"/>
                </a:solidFill>
                <a:latin typeface="Calibri"/>
              </a:defRPr>
            </a:pPr>
            <a:r>
              <a:rPr sz="1200" b="0" i="0" u="none" strike="noStrike">
                <a:solidFill>
                  <a:srgbClr val="1B2A49"/>
                </a:solidFill>
                <a:latin typeface="Calibri"/>
              </a:rPr>
              <a:t>DMARC policy by domain</a:t>
            </a:r>
          </a:p>
        </c:rich>
      </c:tx>
      <c:overlay val="0"/>
    </c:title>
    <c:autoTitleDeleted val="0"/>
    <c:plotArea>
      <c:layout/>
      <c:doughnutChart>
        <c:varyColors val="1"/>
        <c:ser>
          <c:idx val="0"/>
          <c:order val="0"/>
          <c:tx>
            <c:strRef>
              <c:f>Sheet1!$B$1</c:f>
              <c:strCache>
                <c:ptCount val="1"/>
                <c:pt idx="0">
                  <c:v>DMARC</c:v>
                </c:pt>
              </c:strCache>
            </c:strRef>
          </c:tx>
          <c:spPr>
            <a:solidFill>
              <a:schemeClr val="accent1"/>
            </a:solidFill>
            <a:ln w="9525" cap="flat">
              <a:solidFill>
                <a:srgbClr val="F9F9F9"/>
              </a:solidFill>
              <a:prstDash val="solid"/>
              <a:round/>
            </a:ln>
            <a:effectLst/>
          </c:spPr>
          <c:dPt>
            <c:idx val="0"/>
            <c:bubble3D val="0"/>
            <c:spPr>
              <a:solidFill>
                <a:srgbClr val="B00020"/>
              </a:solidFill>
              <a:effectLst/>
            </c:spPr>
            <c:extLst>
              <c:ext xmlns:c16="http://schemas.microsoft.com/office/drawing/2014/chart" uri="{C3380CC4-5D6E-409C-BE32-E72D297353CC}">
                <c16:uniqueId val="{00000001-A7CB-4B6A-8F6B-2A1923C515BF}"/>
              </c:ext>
            </c:extLst>
          </c:dPt>
          <c:dPt>
            <c:idx val="1"/>
            <c:bubble3D val="0"/>
            <c:spPr>
              <a:solidFill>
                <a:srgbClr val="D9822B"/>
              </a:solidFill>
              <a:effectLst/>
            </c:spPr>
            <c:extLst>
              <c:ext xmlns:c16="http://schemas.microsoft.com/office/drawing/2014/chart" uri="{C3380CC4-5D6E-409C-BE32-E72D297353CC}">
                <c16:uniqueId val="{00000003-A7CB-4B6A-8F6B-2A1923C515BF}"/>
              </c:ext>
            </c:extLst>
          </c:dPt>
          <c:dPt>
            <c:idx val="2"/>
            <c:bubble3D val="0"/>
            <c:spPr>
              <a:solidFill>
                <a:srgbClr val="A8C5A0"/>
              </a:solidFill>
              <a:effectLst/>
            </c:spPr>
            <c:extLst>
              <c:ext xmlns:c16="http://schemas.microsoft.com/office/drawing/2014/chart" uri="{C3380CC4-5D6E-409C-BE32-E72D297353CC}">
                <c16:uniqueId val="{00000005-A7CB-4B6A-8F6B-2A1923C515BF}"/>
              </c:ext>
            </c:extLst>
          </c:dPt>
          <c:dPt>
            <c:idx val="3"/>
            <c:bubble3D val="0"/>
            <c:spPr>
              <a:solidFill>
                <a:srgbClr val="4C7A34"/>
              </a:solidFill>
              <a:effectLst/>
            </c:spPr>
            <c:extLst>
              <c:ext xmlns:c16="http://schemas.microsoft.com/office/drawing/2014/chart" uri="{C3380CC4-5D6E-409C-BE32-E72D297353CC}">
                <c16:uniqueId val="{00000007-A7CB-4B6A-8F6B-2A1923C515BF}"/>
              </c:ext>
            </c:extLst>
          </c:dPt>
          <c:dLbls>
            <c:dLbl>
              <c:idx val="0"/>
              <c:numFmt formatCode="General" sourceLinked="0"/>
              <c:spPr/>
              <c:txPr>
                <a:bodyPr/>
                <a:lstStyle/>
                <a:p>
                  <a:pPr>
                    <a:defRPr sz="10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7CB-4B6A-8F6B-2A1923C515BF}"/>
                </c:ext>
              </c:extLst>
            </c:dLbl>
            <c:dLbl>
              <c:idx val="1"/>
              <c:numFmt formatCode="General" sourceLinked="0"/>
              <c:spPr/>
              <c:txPr>
                <a:bodyPr/>
                <a:lstStyle/>
                <a:p>
                  <a:pPr>
                    <a:defRPr sz="10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CB-4B6A-8F6B-2A1923C515BF}"/>
                </c:ext>
              </c:extLst>
            </c:dLbl>
            <c:dLbl>
              <c:idx val="2"/>
              <c:numFmt formatCode="General" sourceLinked="0"/>
              <c:spPr/>
              <c:txPr>
                <a:bodyPr/>
                <a:lstStyle/>
                <a:p>
                  <a:pPr>
                    <a:defRPr sz="10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CB-4B6A-8F6B-2A1923C515BF}"/>
                </c:ext>
              </c:extLst>
            </c:dLbl>
            <c:dLbl>
              <c:idx val="3"/>
              <c:numFmt formatCode="General" sourceLinked="0"/>
              <c:spPr/>
              <c:txPr>
                <a:bodyPr/>
                <a:lstStyle/>
                <a:p>
                  <a:pPr>
                    <a:defRPr sz="10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CB-4B6A-8F6B-2A1923C515BF}"/>
                </c:ext>
              </c:extLst>
            </c:dLbl>
            <c:numFmt formatCode="General"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No DMARC record</c:v>
                </c:pt>
                <c:pt idx="1">
                  <c:v>p=none (monitor)</c:v>
                </c:pt>
                <c:pt idx="2">
                  <c:v>p=quarantine</c:v>
                </c:pt>
                <c:pt idx="3">
                  <c:v>p=reject</c:v>
                </c:pt>
              </c:strCache>
            </c:strRef>
          </c:cat>
          <c:val>
            <c:numRef>
              <c:f>Sheet1!$B$2:$B$5</c:f>
              <c:numCache>
                <c:formatCode>General</c:formatCode>
                <c:ptCount val="4"/>
                <c:pt idx="0">
                  <c:v>21</c:v>
                </c:pt>
                <c:pt idx="1">
                  <c:v>7</c:v>
                </c:pt>
                <c:pt idx="2">
                  <c:v>5</c:v>
                </c:pt>
                <c:pt idx="3">
                  <c:v>2</c:v>
                </c:pt>
              </c:numCache>
            </c:numRef>
          </c:val>
          <c:extLst>
            <c:ext xmlns:c16="http://schemas.microsoft.com/office/drawing/2014/chart" uri="{C3380CC4-5D6E-409C-BE32-E72D297353CC}">
              <c16:uniqueId val="{00000008-A7CB-4B6A-8F6B-2A1923C515BF}"/>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txPr>
        <a:bodyPr/>
        <a:lstStyle/>
        <a:p>
          <a:pPr>
            <a:defRPr sz="900"/>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B2A49"/>
                </a:solidFill>
                <a:latin typeface="Calibri"/>
              </a:defRPr>
            </a:pPr>
            <a:r>
              <a:rPr sz="1200" b="0" i="0" u="none" strike="noStrike">
                <a:solidFill>
                  <a:srgbClr val="1B2A49"/>
                </a:solidFill>
                <a:latin typeface="Calibri"/>
              </a:rPr>
              <a:t>Assigned licences by SKU</a:t>
            </a:r>
          </a:p>
        </c:rich>
      </c:tx>
      <c:overlay val="0"/>
    </c:title>
    <c:autoTitleDeleted val="0"/>
    <c:plotArea>
      <c:layout/>
      <c:barChart>
        <c:barDir val="bar"/>
        <c:grouping val="clustered"/>
        <c:varyColors val="0"/>
        <c:ser>
          <c:idx val="0"/>
          <c:order val="0"/>
          <c:tx>
            <c:strRef>
              <c:f>Sheet1!$B$1</c:f>
              <c:strCache>
                <c:ptCount val="1"/>
                <c:pt idx="0">
                  <c:v>Users</c:v>
                </c:pt>
              </c:strCache>
            </c:strRef>
          </c:tx>
          <c:spPr>
            <a:solidFill>
              <a:srgbClr val="B00020"/>
            </a:solidFill>
            <a:effectLst/>
          </c:spPr>
          <c:invertIfNegative val="0"/>
          <c:dPt>
            <c:idx val="0"/>
            <c:invertIfNegative val="0"/>
            <c:bubble3D val="0"/>
            <c:extLst>
              <c:ext xmlns:c16="http://schemas.microsoft.com/office/drawing/2014/chart" uri="{C3380CC4-5D6E-409C-BE32-E72D297353CC}">
                <c16:uniqueId val="{00000001-F2BF-4B7B-AAAA-5AF9027D90B8}"/>
              </c:ext>
            </c:extLst>
          </c:dPt>
          <c:dPt>
            <c:idx val="1"/>
            <c:invertIfNegative val="0"/>
            <c:bubble3D val="0"/>
            <c:extLst>
              <c:ext xmlns:c16="http://schemas.microsoft.com/office/drawing/2014/chart" uri="{C3380CC4-5D6E-409C-BE32-E72D297353CC}">
                <c16:uniqueId val="{00000003-F2BF-4B7B-AAAA-5AF9027D90B8}"/>
              </c:ext>
            </c:extLst>
          </c:dPt>
          <c:dPt>
            <c:idx val="2"/>
            <c:invertIfNegative val="0"/>
            <c:bubble3D val="0"/>
            <c:spPr>
              <a:solidFill>
                <a:srgbClr val="0E7C86"/>
              </a:solidFill>
              <a:effectLst/>
            </c:spPr>
            <c:extLst>
              <c:ext xmlns:c16="http://schemas.microsoft.com/office/drawing/2014/chart" uri="{C3380CC4-5D6E-409C-BE32-E72D297353CC}">
                <c16:uniqueId val="{00000005-F2BF-4B7B-AAAA-5AF9027D90B8}"/>
              </c:ext>
            </c:extLst>
          </c:dPt>
          <c:dPt>
            <c:idx val="3"/>
            <c:invertIfNegative val="0"/>
            <c:bubble3D val="0"/>
            <c:spPr>
              <a:solidFill>
                <a:srgbClr val="1B2A49"/>
              </a:solidFill>
              <a:effectLst/>
            </c:spPr>
            <c:extLst>
              <c:ext xmlns:c16="http://schemas.microsoft.com/office/drawing/2014/chart" uri="{C3380CC4-5D6E-409C-BE32-E72D297353CC}">
                <c16:uniqueId val="{00000007-F2BF-4B7B-AAAA-5AF9027D90B8}"/>
              </c:ext>
            </c:extLst>
          </c:dPt>
          <c:dLbls>
            <c:numFmt formatCode="#,##0" sourceLinked="0"/>
            <c:spPr>
              <a:noFill/>
              <a:ln>
                <a:noFill/>
              </a:ln>
              <a:effectLst/>
            </c:spPr>
            <c:txPr>
              <a:bodyPr/>
              <a:lstStyle/>
              <a:p>
                <a:pPr>
                  <a:defRPr sz="10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Business Standard</c:v>
                </c:pt>
                <c:pt idx="1">
                  <c:v>Business Basic</c:v>
                </c:pt>
                <c:pt idx="2">
                  <c:v>Business Premium</c:v>
                </c:pt>
                <c:pt idx="3">
                  <c:v>E5</c:v>
                </c:pt>
              </c:strCache>
            </c:strRef>
          </c:cat>
          <c:val>
            <c:numRef>
              <c:f>Sheet1!$B$2:$B$5</c:f>
              <c:numCache>
                <c:formatCode>General</c:formatCode>
                <c:ptCount val="4"/>
                <c:pt idx="0">
                  <c:v>194</c:v>
                </c:pt>
                <c:pt idx="1">
                  <c:v>171</c:v>
                </c:pt>
                <c:pt idx="2">
                  <c:v>168</c:v>
                </c:pt>
                <c:pt idx="3">
                  <c:v>27</c:v>
                </c:pt>
              </c:numCache>
            </c:numRef>
          </c:val>
          <c:extLst>
            <c:ext xmlns:c16="http://schemas.microsoft.com/office/drawing/2014/chart" uri="{C3380CC4-5D6E-409C-BE32-E72D297353CC}">
              <c16:uniqueId val="{00000008-F2BF-4B7B-AAAA-5AF9027D90B8}"/>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222222"/>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6350" cap="flat">
              <a:solidFill>
                <a:srgbClr val="E6EA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5A627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15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9"/>
        </a:solidFill>
        <a:effectLst/>
      </p:bgPr>
    </p:bg>
    <p:spTree>
      <p:nvGrpSpPr>
        <p:cNvPr id="1" name=""/>
        <p:cNvGrpSpPr/>
        <p:nvPr/>
      </p:nvGrpSpPr>
      <p:grpSpPr>
        <a:xfrm>
          <a:off x="0" y="0"/>
          <a:ext cx="0" cy="0"/>
          <a:chOff x="0" y="0"/>
          <a:chExt cx="0" cy="0"/>
        </a:xfrm>
      </p:grpSpPr>
      <p:sp>
        <p:nvSpPr>
          <p:cNvPr id="2" name="Text 0"/>
          <p:cNvSpPr txBox="1"/>
          <p:nvPr/>
        </p:nvSpPr>
        <p:spPr>
          <a:xfrm>
            <a:off x="640080" y="1280160"/>
            <a:ext cx="7315200" cy="365760"/>
          </a:xfrm>
          <a:prstGeom prst="rect">
            <a:avLst/>
          </a:prstGeom>
          <a:noFill/>
          <a:ln/>
        </p:spPr>
        <p:txBody>
          <a:bodyPr wrap="square" lIns="0" tIns="0" rIns="0" bIns="0" rtlCol="0" anchor="ctr"/>
          <a:lstStyle/>
          <a:p>
            <a:pPr marL="0" indent="0">
              <a:buNone/>
            </a:pPr>
            <a:r>
              <a:rPr lang="en-US" sz="1400" b="1" kern="0" spc="400" dirty="0">
                <a:solidFill>
                  <a:srgbClr val="7FD1D8"/>
                </a:solidFill>
                <a:latin typeface="Calibri" pitchFamily="34" charset="0"/>
                <a:ea typeface="Calibri" pitchFamily="34" charset="-122"/>
                <a:cs typeface="Calibri" pitchFamily="34" charset="-120"/>
              </a:rPr>
              <a:t>IT PARTNER LLC</a:t>
            </a:r>
            <a:endParaRPr lang="en-US" sz="1400" dirty="0"/>
          </a:p>
        </p:txBody>
      </p:sp>
      <p:sp>
        <p:nvSpPr>
          <p:cNvPr id="3" name="Text 1"/>
          <p:cNvSpPr txBox="1"/>
          <p:nvPr/>
        </p:nvSpPr>
        <p:spPr>
          <a:xfrm>
            <a:off x="640080" y="1737360"/>
            <a:ext cx="10515600" cy="146304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Microsoft 365 Security &amp; Compliance Assessment</a:t>
            </a:r>
            <a:endParaRPr lang="en-US" sz="4400" dirty="0"/>
          </a:p>
        </p:txBody>
      </p:sp>
      <p:sp>
        <p:nvSpPr>
          <p:cNvPr id="4" name="Text 2"/>
          <p:cNvSpPr txBox="1"/>
          <p:nvPr/>
        </p:nvSpPr>
        <p:spPr>
          <a:xfrm>
            <a:off x="640080" y="3291840"/>
            <a:ext cx="10058400" cy="548640"/>
          </a:xfrm>
          <a:prstGeom prst="rect">
            <a:avLst/>
          </a:prstGeom>
          <a:noFill/>
          <a:ln/>
        </p:spPr>
        <p:txBody>
          <a:bodyPr wrap="square" lIns="0" tIns="0" rIns="0" bIns="0" rtlCol="0" anchor="ctr"/>
          <a:lstStyle/>
          <a:p>
            <a:pPr marL="0" indent="0">
              <a:buNone/>
            </a:pPr>
            <a:r>
              <a:rPr lang="en-US" sz="2400" dirty="0">
                <a:solidFill>
                  <a:srgbClr val="CADCFC"/>
                </a:solidFill>
                <a:latin typeface="Calibri" pitchFamily="34" charset="0"/>
                <a:ea typeface="Calibri" pitchFamily="34" charset="-122"/>
                <a:cs typeface="Calibri" pitchFamily="34" charset="-120"/>
              </a:rPr>
              <a:t>Sample Client (Regulated Multi-State Retail Group)</a:t>
            </a:r>
            <a:endParaRPr lang="en-US" sz="2400" dirty="0"/>
          </a:p>
        </p:txBody>
      </p:sp>
      <p:sp>
        <p:nvSpPr>
          <p:cNvPr id="5" name="Text 3"/>
          <p:cNvSpPr txBox="1"/>
          <p:nvPr/>
        </p:nvSpPr>
        <p:spPr>
          <a:xfrm>
            <a:off x="640080" y="3840480"/>
            <a:ext cx="10058400" cy="457200"/>
          </a:xfrm>
          <a:prstGeom prst="rect">
            <a:avLst/>
          </a:prstGeom>
          <a:noFill/>
          <a:ln/>
        </p:spPr>
        <p:txBody>
          <a:bodyPr wrap="square" lIns="0" tIns="0" rIns="0" bIns="0" rtlCol="0" anchor="ctr"/>
          <a:lstStyle/>
          <a:p>
            <a:pPr marL="0" indent="0">
              <a:buNone/>
            </a:pPr>
            <a:r>
              <a:rPr lang="en-US" sz="1600" i="1" dirty="0">
                <a:solidFill>
                  <a:srgbClr val="A9B4C2"/>
                </a:solidFill>
                <a:latin typeface="Calibri" pitchFamily="34" charset="0"/>
                <a:ea typeface="Calibri" pitchFamily="34" charset="-122"/>
                <a:cs typeface="Calibri" pitchFamily="34" charset="-120"/>
              </a:rPr>
              <a:t>Findings, verification results and remediation roadmap</a:t>
            </a:r>
            <a:endParaRPr lang="en-US" sz="1600" dirty="0"/>
          </a:p>
        </p:txBody>
      </p:sp>
      <p:sp>
        <p:nvSpPr>
          <p:cNvPr id="6" name="Text 4"/>
          <p:cNvSpPr txBox="1"/>
          <p:nvPr/>
        </p:nvSpPr>
        <p:spPr>
          <a:xfrm>
            <a:off x="640080" y="5669280"/>
            <a:ext cx="10515600" cy="365760"/>
          </a:xfrm>
          <a:prstGeom prst="rect">
            <a:avLst/>
          </a:prstGeom>
          <a:noFill/>
          <a:ln/>
        </p:spPr>
        <p:txBody>
          <a:bodyPr wrap="square" lIns="0" tIns="0" rIns="0" bIns="0" rtlCol="0" anchor="ctr"/>
          <a:lstStyle/>
          <a:p>
            <a:pPr marL="0" indent="0">
              <a:buNone/>
            </a:pPr>
            <a:r>
              <a:rPr lang="en-US" sz="1200" dirty="0">
                <a:solidFill>
                  <a:srgbClr val="A9B4C2"/>
                </a:solidFill>
                <a:latin typeface="Calibri" pitchFamily="34" charset="0"/>
                <a:ea typeface="Calibri" pitchFamily="34" charset="-122"/>
                <a:cs typeface="Calibri" pitchFamily="34" charset="-120"/>
              </a:rPr>
              <a:t>Assessed 2 September 2026 · Verified 3 September 2026 · Presented by Mike Mackey, IT Partner LLC</a:t>
            </a:r>
            <a:endParaRPr lang="en-US" sz="1200" dirty="0"/>
          </a:p>
        </p:txBody>
      </p:sp>
      <p:sp>
        <p:nvSpPr>
          <p:cNvPr id="7" name="Shape 5"/>
          <p:cNvSpPr/>
          <p:nvPr/>
        </p:nvSpPr>
        <p:spPr>
          <a:xfrm>
            <a:off x="9418320" y="4206240"/>
            <a:ext cx="2011680" cy="2011680"/>
          </a:xfrm>
          <a:prstGeom prst="ellipse">
            <a:avLst/>
          </a:prstGeom>
          <a:solidFill>
            <a:srgbClr val="1B2A49"/>
          </a:solidFill>
          <a:ln w="76200">
            <a:solidFill>
              <a:srgbClr val="7FD1D8"/>
            </a:solidFill>
            <a:prstDash val="solid"/>
          </a:ln>
        </p:spPr>
        <p:txBody>
          <a:bodyPr/>
          <a:lstStyle/>
          <a:p>
            <a:endParaRPr lang="en-US"/>
          </a:p>
        </p:txBody>
      </p:sp>
      <p:sp>
        <p:nvSpPr>
          <p:cNvPr id="8" name="Text 6"/>
          <p:cNvSpPr txBox="1"/>
          <p:nvPr/>
        </p:nvSpPr>
        <p:spPr>
          <a:xfrm>
            <a:off x="9418320" y="4206240"/>
            <a:ext cx="2011680" cy="2011680"/>
          </a:xfrm>
          <a:prstGeom prst="rect">
            <a:avLst/>
          </a:prstGeom>
          <a:noFill/>
          <a:ln/>
        </p:spPr>
        <p:txBody>
          <a:bodyPr wrap="square" lIns="0" tIns="0" rIns="0" bIns="0" rtlCol="0" anchor="ctr"/>
          <a:lstStyle/>
          <a:p>
            <a:pPr marL="0" indent="0" algn="ctr">
              <a:buNone/>
            </a:pPr>
            <a:r>
              <a:rPr lang="en-US" sz="2600" b="1" dirty="0">
                <a:solidFill>
                  <a:srgbClr val="FFFFFF"/>
                </a:solidFill>
                <a:latin typeface="Calibri" pitchFamily="34" charset="0"/>
                <a:ea typeface="Calibri" pitchFamily="34" charset="-122"/>
                <a:cs typeface="Calibri" pitchFamily="34" charset="-120"/>
              </a:rPr>
              <a:t>52.7%</a:t>
            </a:r>
            <a:endParaRPr lang="en-US" sz="2600" dirty="0"/>
          </a:p>
          <a:p>
            <a:pPr marL="0" indent="0" algn="ctr">
              <a:buNone/>
            </a:pPr>
            <a:r>
              <a:rPr lang="en-US" sz="1000" dirty="0">
                <a:solidFill>
                  <a:srgbClr val="A9B4C2"/>
                </a:solidFill>
                <a:latin typeface="Calibri" pitchFamily="34" charset="0"/>
                <a:ea typeface="Calibri" pitchFamily="34" charset="-122"/>
                <a:cs typeface="Calibri" pitchFamily="34" charset="-120"/>
              </a:rPr>
              <a:t>Secure Score</a:t>
            </a:r>
            <a:endParaRPr lang="en-US" sz="2600" dirty="0"/>
          </a:p>
        </p:txBody>
      </p:sp>
      <p:sp>
        <p:nvSpPr>
          <p:cNvPr id="9" name="Text 7"/>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A9B4C2"/>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10" name="Text 8"/>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A9B4C2"/>
                </a:solidFill>
                <a:latin typeface="Calibri" pitchFamily="34" charset="0"/>
                <a:ea typeface="Calibri" pitchFamily="34" charset="-122"/>
                <a:cs typeface="Calibri" pitchFamily="34" charset="-120"/>
              </a:rPr>
              <a:t>1</a:t>
            </a:r>
            <a:endParaRPr lang="en-US" sz="900" dirty="0"/>
          </a:p>
        </p:txBody>
      </p:sp>
      <p:pic>
        <p:nvPicPr>
          <p:cNvPr id="12" name="Picture 11">
            <a:extLst>
              <a:ext uri="{FF2B5EF4-FFF2-40B4-BE49-F238E27FC236}">
                <a16:creationId xmlns:a16="http://schemas.microsoft.com/office/drawing/2014/main" id="{2DF657F5-085F-995B-F131-1F5F7191FA12}"/>
              </a:ext>
            </a:extLst>
          </p:cNvPr>
          <p:cNvPicPr>
            <a:picLocks noChangeAspect="1"/>
          </p:cNvPicPr>
          <p:nvPr/>
        </p:nvPicPr>
        <p:blipFill>
          <a:blip r:embed="rId3"/>
          <a:stretch>
            <a:fillRect/>
          </a:stretch>
        </p:blipFill>
        <p:spPr>
          <a:xfrm>
            <a:off x="11018520" y="323140"/>
            <a:ext cx="822960" cy="822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What we did and what this deck covers</a:t>
            </a:r>
            <a:endParaRPr lang="en-US" sz="3000" dirty="0"/>
          </a:p>
        </p:txBody>
      </p:sp>
      <p:sp>
        <p:nvSpPr>
          <p:cNvPr id="3" name="Shape 1"/>
          <p:cNvSpPr/>
          <p:nvPr/>
        </p:nvSpPr>
        <p:spPr>
          <a:xfrm>
            <a:off x="457200" y="1554480"/>
            <a:ext cx="5394960" cy="914400"/>
          </a:xfrm>
          <a:prstGeom prst="roundRect">
            <a:avLst>
              <a:gd name="adj" fmla="val 8000"/>
            </a:avLst>
          </a:prstGeom>
          <a:solidFill>
            <a:srgbClr val="F2F5F8"/>
          </a:solidFill>
          <a:ln w="9525">
            <a:solidFill>
              <a:srgbClr val="D9E1E8"/>
            </a:solidFill>
            <a:prstDash val="solid"/>
          </a:ln>
        </p:spPr>
        <p:txBody>
          <a:bodyPr/>
          <a:lstStyle/>
          <a:p>
            <a:endParaRPr lang="en-US"/>
          </a:p>
        </p:txBody>
      </p:sp>
      <p:sp>
        <p:nvSpPr>
          <p:cNvPr id="4" name="Text 2"/>
          <p:cNvSpPr txBox="1"/>
          <p:nvPr/>
        </p:nvSpPr>
        <p:spPr>
          <a:xfrm>
            <a:off x="685800" y="1645920"/>
            <a:ext cx="4937760" cy="32004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Scope</a:t>
            </a:r>
            <a:endParaRPr lang="en-US" sz="1500" dirty="0"/>
          </a:p>
        </p:txBody>
      </p:sp>
      <p:sp>
        <p:nvSpPr>
          <p:cNvPr id="5" name="Text 3"/>
          <p:cNvSpPr txBox="1"/>
          <p:nvPr/>
        </p:nvSpPr>
        <p:spPr>
          <a:xfrm>
            <a:off x="685800" y="1938528"/>
            <a:ext cx="5029200" cy="502920"/>
          </a:xfrm>
          <a:prstGeom prst="rect">
            <a:avLst/>
          </a:prstGeom>
          <a:noFill/>
          <a:ln/>
        </p:spPr>
        <p:txBody>
          <a:bodyPr wrap="square" lIns="0" tIns="0" rIns="0" bIns="0" rtlCol="0" anchor="t"/>
          <a:lstStyle/>
          <a:p>
            <a:pPr marL="0" indent="0">
              <a:buNone/>
            </a:pPr>
            <a:r>
              <a:rPr lang="en-US" sz="1100" dirty="0">
                <a:solidFill>
                  <a:srgbClr val="222222"/>
                </a:solidFill>
                <a:latin typeface="Calibri" pitchFamily="34" charset="0"/>
                <a:ea typeface="Calibri" pitchFamily="34" charset="-122"/>
                <a:cs typeface="Calibri" pitchFamily="34" charset="-120"/>
              </a:rPr>
              <a:t>Entra ID, Defender, Exchange Online, SharePoint/OneDrive, Teams, Intune, Purview — the full Microsoft 365 tenant. On-premises AD and non-Microsoft systems excluded.</a:t>
            </a:r>
            <a:endParaRPr lang="en-US" sz="1100" dirty="0"/>
          </a:p>
        </p:txBody>
      </p:sp>
      <p:sp>
        <p:nvSpPr>
          <p:cNvPr id="6" name="Shape 4"/>
          <p:cNvSpPr/>
          <p:nvPr/>
        </p:nvSpPr>
        <p:spPr>
          <a:xfrm>
            <a:off x="457200" y="2606040"/>
            <a:ext cx="5394960" cy="914400"/>
          </a:xfrm>
          <a:prstGeom prst="roundRect">
            <a:avLst>
              <a:gd name="adj" fmla="val 8000"/>
            </a:avLst>
          </a:prstGeom>
          <a:solidFill>
            <a:srgbClr val="F2F5F8"/>
          </a:solidFill>
          <a:ln w="9525">
            <a:solidFill>
              <a:srgbClr val="D9E1E8"/>
            </a:solidFill>
            <a:prstDash val="solid"/>
          </a:ln>
        </p:spPr>
        <p:txBody>
          <a:bodyPr/>
          <a:lstStyle/>
          <a:p>
            <a:endParaRPr lang="en-US"/>
          </a:p>
        </p:txBody>
      </p:sp>
      <p:sp>
        <p:nvSpPr>
          <p:cNvPr id="7" name="Text 5"/>
          <p:cNvSpPr txBox="1"/>
          <p:nvPr/>
        </p:nvSpPr>
        <p:spPr>
          <a:xfrm>
            <a:off x="685800" y="2697480"/>
            <a:ext cx="4937760" cy="32004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Method</a:t>
            </a:r>
            <a:endParaRPr lang="en-US" sz="1500" dirty="0"/>
          </a:p>
        </p:txBody>
      </p:sp>
      <p:sp>
        <p:nvSpPr>
          <p:cNvPr id="8" name="Text 6"/>
          <p:cNvSpPr txBox="1"/>
          <p:nvPr/>
        </p:nvSpPr>
        <p:spPr>
          <a:xfrm>
            <a:off x="685800" y="2990088"/>
            <a:ext cx="5029200" cy="502920"/>
          </a:xfrm>
          <a:prstGeom prst="rect">
            <a:avLst/>
          </a:prstGeom>
          <a:noFill/>
          <a:ln/>
        </p:spPr>
        <p:txBody>
          <a:bodyPr wrap="square" lIns="0" tIns="0" rIns="0" bIns="0" rtlCol="0" anchor="t"/>
          <a:lstStyle/>
          <a:p>
            <a:pPr marL="0" indent="0">
              <a:buNone/>
            </a:pPr>
            <a:r>
              <a:rPr lang="en-US" sz="1100" dirty="0">
                <a:solidFill>
                  <a:srgbClr val="222222"/>
                </a:solidFill>
                <a:latin typeface="Calibri" pitchFamily="34" charset="0"/>
                <a:ea typeface="Calibri" pitchFamily="34" charset="-122"/>
                <a:cs typeface="Calibri" pitchFamily="34" charset="-120"/>
              </a:rPr>
              <a:t>Read-only portal collection on 2 September 2026; Graph, Exchange and Security &amp; Compliance PowerShell exports plus external DNS checks of all 35 domains on 3 September 2026. Nothing was changed.</a:t>
            </a:r>
            <a:endParaRPr lang="en-US" sz="1100" dirty="0"/>
          </a:p>
        </p:txBody>
      </p:sp>
      <p:sp>
        <p:nvSpPr>
          <p:cNvPr id="9" name="Shape 7"/>
          <p:cNvSpPr/>
          <p:nvPr/>
        </p:nvSpPr>
        <p:spPr>
          <a:xfrm>
            <a:off x="457200" y="3657600"/>
            <a:ext cx="5394960" cy="914400"/>
          </a:xfrm>
          <a:prstGeom prst="roundRect">
            <a:avLst>
              <a:gd name="adj" fmla="val 8000"/>
            </a:avLst>
          </a:prstGeom>
          <a:solidFill>
            <a:srgbClr val="F2F5F8"/>
          </a:solidFill>
          <a:ln w="9525">
            <a:solidFill>
              <a:srgbClr val="D9E1E8"/>
            </a:solidFill>
            <a:prstDash val="solid"/>
          </a:ln>
        </p:spPr>
        <p:txBody>
          <a:bodyPr/>
          <a:lstStyle/>
          <a:p>
            <a:endParaRPr lang="en-US"/>
          </a:p>
        </p:txBody>
      </p:sp>
      <p:sp>
        <p:nvSpPr>
          <p:cNvPr id="10" name="Text 8"/>
          <p:cNvSpPr txBox="1"/>
          <p:nvPr/>
        </p:nvSpPr>
        <p:spPr>
          <a:xfrm>
            <a:off x="685800" y="3749040"/>
            <a:ext cx="4937760" cy="32004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Population</a:t>
            </a:r>
            <a:endParaRPr lang="en-US" sz="1500" dirty="0"/>
          </a:p>
        </p:txBody>
      </p:sp>
      <p:sp>
        <p:nvSpPr>
          <p:cNvPr id="11" name="Text 9"/>
          <p:cNvSpPr txBox="1"/>
          <p:nvPr/>
        </p:nvSpPr>
        <p:spPr>
          <a:xfrm>
            <a:off x="685800" y="4041648"/>
            <a:ext cx="5029200" cy="502920"/>
          </a:xfrm>
          <a:prstGeom prst="rect">
            <a:avLst/>
          </a:prstGeom>
          <a:noFill/>
          <a:ln/>
        </p:spPr>
        <p:txBody>
          <a:bodyPr wrap="square" lIns="0" tIns="0" rIns="0" bIns="0" rtlCol="0" anchor="t"/>
          <a:lstStyle/>
          <a:p>
            <a:pPr marL="0" indent="0">
              <a:buNone/>
            </a:pPr>
            <a:r>
              <a:rPr lang="en-US" sz="1100" dirty="0">
                <a:solidFill>
                  <a:srgbClr val="222222"/>
                </a:solidFill>
                <a:latin typeface="Calibri" pitchFamily="34" charset="0"/>
                <a:ea typeface="Calibri" pitchFamily="34" charset="-122"/>
                <a:cs typeface="Calibri" pitchFamily="34" charset="-120"/>
              </a:rPr>
              <a:t>792 identities · 622 mailboxes · 143 guests · 35 domains · 21 managed endpoints</a:t>
            </a:r>
            <a:endParaRPr lang="en-US" sz="1100" dirty="0"/>
          </a:p>
        </p:txBody>
      </p:sp>
      <p:sp>
        <p:nvSpPr>
          <p:cNvPr id="12" name="Shape 10"/>
          <p:cNvSpPr/>
          <p:nvPr/>
        </p:nvSpPr>
        <p:spPr>
          <a:xfrm>
            <a:off x="457200" y="4709160"/>
            <a:ext cx="5394960" cy="914400"/>
          </a:xfrm>
          <a:prstGeom prst="roundRect">
            <a:avLst>
              <a:gd name="adj" fmla="val 8000"/>
            </a:avLst>
          </a:prstGeom>
          <a:solidFill>
            <a:srgbClr val="F2F5F8"/>
          </a:solidFill>
          <a:ln w="9525">
            <a:solidFill>
              <a:srgbClr val="D9E1E8"/>
            </a:solidFill>
            <a:prstDash val="solid"/>
          </a:ln>
        </p:spPr>
        <p:txBody>
          <a:bodyPr/>
          <a:lstStyle/>
          <a:p>
            <a:endParaRPr lang="en-US"/>
          </a:p>
        </p:txBody>
      </p:sp>
      <p:sp>
        <p:nvSpPr>
          <p:cNvPr id="13" name="Text 11"/>
          <p:cNvSpPr txBox="1"/>
          <p:nvPr/>
        </p:nvSpPr>
        <p:spPr>
          <a:xfrm>
            <a:off x="685800" y="4800600"/>
            <a:ext cx="4937760" cy="32004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Benchmarks</a:t>
            </a:r>
            <a:endParaRPr lang="en-US" sz="1500" dirty="0"/>
          </a:p>
        </p:txBody>
      </p:sp>
      <p:sp>
        <p:nvSpPr>
          <p:cNvPr id="14" name="Text 12"/>
          <p:cNvSpPr txBox="1"/>
          <p:nvPr/>
        </p:nvSpPr>
        <p:spPr>
          <a:xfrm>
            <a:off x="685800" y="5093208"/>
            <a:ext cx="5029200" cy="502920"/>
          </a:xfrm>
          <a:prstGeom prst="rect">
            <a:avLst/>
          </a:prstGeom>
          <a:noFill/>
          <a:ln/>
        </p:spPr>
        <p:txBody>
          <a:bodyPr wrap="square" lIns="0" tIns="0" rIns="0" bIns="0" rtlCol="0" anchor="t"/>
          <a:lstStyle/>
          <a:p>
            <a:pPr marL="0" indent="0">
              <a:buNone/>
            </a:pPr>
            <a:r>
              <a:rPr lang="en-US" sz="1100" dirty="0">
                <a:solidFill>
                  <a:srgbClr val="222222"/>
                </a:solidFill>
                <a:latin typeface="Calibri" pitchFamily="34" charset="0"/>
                <a:ea typeface="Calibri" pitchFamily="34" charset="-122"/>
                <a:cs typeface="Calibri" pitchFamily="34" charset="-120"/>
              </a:rPr>
              <a:t>CIS Microsoft 365 Foundations Benchmark v4 · Microsoft security baselines · Microsoft Secure Score</a:t>
            </a:r>
            <a:endParaRPr lang="en-US" sz="1100" dirty="0"/>
          </a:p>
        </p:txBody>
      </p:sp>
      <p:sp>
        <p:nvSpPr>
          <p:cNvPr id="15" name="Text 13"/>
          <p:cNvSpPr txBox="1"/>
          <p:nvPr/>
        </p:nvSpPr>
        <p:spPr>
          <a:xfrm>
            <a:off x="6400800" y="1554480"/>
            <a:ext cx="5303520" cy="36576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Agenda</a:t>
            </a:r>
            <a:endParaRPr lang="en-US" sz="1500" dirty="0"/>
          </a:p>
        </p:txBody>
      </p:sp>
      <p:sp>
        <p:nvSpPr>
          <p:cNvPr id="16" name="Shape 14"/>
          <p:cNvSpPr/>
          <p:nvPr/>
        </p:nvSpPr>
        <p:spPr>
          <a:xfrm>
            <a:off x="6400800" y="2057400"/>
            <a:ext cx="365760" cy="365760"/>
          </a:xfrm>
          <a:prstGeom prst="ellipse">
            <a:avLst/>
          </a:prstGeom>
          <a:solidFill>
            <a:srgbClr val="1B2A49"/>
          </a:solidFill>
          <a:ln/>
        </p:spPr>
        <p:txBody>
          <a:bodyPr/>
          <a:lstStyle/>
          <a:p>
            <a:endParaRPr lang="en-US"/>
          </a:p>
        </p:txBody>
      </p:sp>
      <p:sp>
        <p:nvSpPr>
          <p:cNvPr id="17" name="Text 15"/>
          <p:cNvSpPr txBox="1"/>
          <p:nvPr/>
        </p:nvSpPr>
        <p:spPr>
          <a:xfrm>
            <a:off x="6400800" y="205740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18" name="Text 16"/>
          <p:cNvSpPr txBox="1"/>
          <p:nvPr/>
        </p:nvSpPr>
        <p:spPr>
          <a:xfrm>
            <a:off x="6903720" y="205740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Posture at a glance</a:t>
            </a:r>
            <a:endParaRPr lang="en-US" sz="1300" dirty="0"/>
          </a:p>
        </p:txBody>
      </p:sp>
      <p:sp>
        <p:nvSpPr>
          <p:cNvPr id="19" name="Shape 17"/>
          <p:cNvSpPr/>
          <p:nvPr/>
        </p:nvSpPr>
        <p:spPr>
          <a:xfrm>
            <a:off x="6400800" y="2606040"/>
            <a:ext cx="365760" cy="365760"/>
          </a:xfrm>
          <a:prstGeom prst="ellipse">
            <a:avLst/>
          </a:prstGeom>
          <a:solidFill>
            <a:srgbClr val="1B2A49"/>
          </a:solidFill>
          <a:ln/>
        </p:spPr>
        <p:txBody>
          <a:bodyPr/>
          <a:lstStyle/>
          <a:p>
            <a:endParaRPr lang="en-US"/>
          </a:p>
        </p:txBody>
      </p:sp>
      <p:sp>
        <p:nvSpPr>
          <p:cNvPr id="20" name="Text 18"/>
          <p:cNvSpPr txBox="1"/>
          <p:nvPr/>
        </p:nvSpPr>
        <p:spPr>
          <a:xfrm>
            <a:off x="6400800" y="260604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21" name="Text 19"/>
          <p:cNvSpPr txBox="1"/>
          <p:nvPr/>
        </p:nvSpPr>
        <p:spPr>
          <a:xfrm>
            <a:off x="6903720" y="260604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The five things that matter most</a:t>
            </a:r>
            <a:endParaRPr lang="en-US" sz="1300" dirty="0"/>
          </a:p>
        </p:txBody>
      </p:sp>
      <p:sp>
        <p:nvSpPr>
          <p:cNvPr id="22" name="Shape 20"/>
          <p:cNvSpPr/>
          <p:nvPr/>
        </p:nvSpPr>
        <p:spPr>
          <a:xfrm>
            <a:off x="6400800" y="3154680"/>
            <a:ext cx="365760" cy="365760"/>
          </a:xfrm>
          <a:prstGeom prst="ellipse">
            <a:avLst/>
          </a:prstGeom>
          <a:solidFill>
            <a:srgbClr val="1B2A49"/>
          </a:solidFill>
          <a:ln/>
        </p:spPr>
        <p:txBody>
          <a:bodyPr/>
          <a:lstStyle/>
          <a:p>
            <a:endParaRPr lang="en-US"/>
          </a:p>
        </p:txBody>
      </p:sp>
      <p:sp>
        <p:nvSpPr>
          <p:cNvPr id="23" name="Text 21"/>
          <p:cNvSpPr txBox="1"/>
          <p:nvPr/>
        </p:nvSpPr>
        <p:spPr>
          <a:xfrm>
            <a:off x="6400800" y="315468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24" name="Text 22"/>
          <p:cNvSpPr txBox="1"/>
          <p:nvPr/>
        </p:nvSpPr>
        <p:spPr>
          <a:xfrm>
            <a:off x="6903720" y="315468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Findings by area — identity, email, endpoint, collaboration, data</a:t>
            </a:r>
            <a:endParaRPr lang="en-US" sz="1300" dirty="0"/>
          </a:p>
        </p:txBody>
      </p:sp>
      <p:sp>
        <p:nvSpPr>
          <p:cNvPr id="25" name="Shape 23"/>
          <p:cNvSpPr/>
          <p:nvPr/>
        </p:nvSpPr>
        <p:spPr>
          <a:xfrm>
            <a:off x="6400800" y="3703320"/>
            <a:ext cx="365760" cy="365760"/>
          </a:xfrm>
          <a:prstGeom prst="ellipse">
            <a:avLst/>
          </a:prstGeom>
          <a:solidFill>
            <a:srgbClr val="1B2A49"/>
          </a:solidFill>
          <a:ln/>
        </p:spPr>
        <p:txBody>
          <a:bodyPr/>
          <a:lstStyle/>
          <a:p>
            <a:endParaRPr lang="en-US"/>
          </a:p>
        </p:txBody>
      </p:sp>
      <p:sp>
        <p:nvSpPr>
          <p:cNvPr id="26" name="Text 24"/>
          <p:cNvSpPr txBox="1"/>
          <p:nvPr/>
        </p:nvSpPr>
        <p:spPr>
          <a:xfrm>
            <a:off x="6400800" y="370332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7" name="Text 25"/>
          <p:cNvSpPr txBox="1"/>
          <p:nvPr/>
        </p:nvSpPr>
        <p:spPr>
          <a:xfrm>
            <a:off x="6903720" y="370332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What is working</a:t>
            </a:r>
            <a:endParaRPr lang="en-US" sz="1300" dirty="0"/>
          </a:p>
        </p:txBody>
      </p:sp>
      <p:sp>
        <p:nvSpPr>
          <p:cNvPr id="28" name="Shape 26"/>
          <p:cNvSpPr/>
          <p:nvPr/>
        </p:nvSpPr>
        <p:spPr>
          <a:xfrm>
            <a:off x="6400800" y="4251960"/>
            <a:ext cx="365760" cy="365760"/>
          </a:xfrm>
          <a:prstGeom prst="ellipse">
            <a:avLst/>
          </a:prstGeom>
          <a:solidFill>
            <a:srgbClr val="1B2A49"/>
          </a:solidFill>
          <a:ln/>
        </p:spPr>
        <p:txBody>
          <a:bodyPr/>
          <a:lstStyle/>
          <a:p>
            <a:endParaRPr lang="en-US"/>
          </a:p>
        </p:txBody>
      </p:sp>
      <p:sp>
        <p:nvSpPr>
          <p:cNvPr id="29" name="Text 27"/>
          <p:cNvSpPr txBox="1"/>
          <p:nvPr/>
        </p:nvSpPr>
        <p:spPr>
          <a:xfrm>
            <a:off x="6400800" y="425196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30" name="Text 28"/>
          <p:cNvSpPr txBox="1"/>
          <p:nvPr/>
        </p:nvSpPr>
        <p:spPr>
          <a:xfrm>
            <a:off x="6903720" y="425196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The licensing constraint</a:t>
            </a:r>
            <a:endParaRPr lang="en-US" sz="1300" dirty="0"/>
          </a:p>
        </p:txBody>
      </p:sp>
      <p:sp>
        <p:nvSpPr>
          <p:cNvPr id="31" name="Shape 29"/>
          <p:cNvSpPr/>
          <p:nvPr/>
        </p:nvSpPr>
        <p:spPr>
          <a:xfrm>
            <a:off x="6400800" y="4800600"/>
            <a:ext cx="365760" cy="365760"/>
          </a:xfrm>
          <a:prstGeom prst="ellipse">
            <a:avLst/>
          </a:prstGeom>
          <a:solidFill>
            <a:srgbClr val="1B2A49"/>
          </a:solidFill>
          <a:ln/>
        </p:spPr>
        <p:txBody>
          <a:bodyPr/>
          <a:lstStyle/>
          <a:p>
            <a:endParaRPr lang="en-US"/>
          </a:p>
        </p:txBody>
      </p:sp>
      <p:sp>
        <p:nvSpPr>
          <p:cNvPr id="32" name="Text 30"/>
          <p:cNvSpPr txBox="1"/>
          <p:nvPr/>
        </p:nvSpPr>
        <p:spPr>
          <a:xfrm>
            <a:off x="6400800" y="480060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3" name="Text 31"/>
          <p:cNvSpPr txBox="1"/>
          <p:nvPr/>
        </p:nvSpPr>
        <p:spPr>
          <a:xfrm>
            <a:off x="6903720" y="4800600"/>
            <a:ext cx="4846320" cy="365760"/>
          </a:xfrm>
          <a:prstGeom prst="rect">
            <a:avLst/>
          </a:prstGeom>
          <a:noFill/>
          <a:ln/>
        </p:spPr>
        <p:txBody>
          <a:bodyPr wrap="square" lIns="0" tIns="0" rIns="0" bIns="0" rtlCol="0" anchor="ctr"/>
          <a:lstStyle/>
          <a:p>
            <a:pPr marL="0" indent="0">
              <a:buNone/>
            </a:pPr>
            <a:r>
              <a:rPr lang="en-US" sz="1300" dirty="0">
                <a:solidFill>
                  <a:srgbClr val="222222"/>
                </a:solidFill>
                <a:latin typeface="Calibri" pitchFamily="34" charset="0"/>
                <a:ea typeface="Calibri" pitchFamily="34" charset="-122"/>
                <a:cs typeface="Calibri" pitchFamily="34" charset="-120"/>
              </a:rPr>
              <a:t>Roadmap, success measures and decisions needed</a:t>
            </a:r>
            <a:endParaRPr lang="en-US" sz="1300" dirty="0"/>
          </a:p>
        </p:txBody>
      </p:sp>
      <p:sp>
        <p:nvSpPr>
          <p:cNvPr id="34" name="Text 3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5" name="Text 3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Posture at a glance</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Defaults adopted well; almost nothing configured beyond them</a:t>
            </a:r>
            <a:endParaRPr lang="en-US" sz="1400" dirty="0"/>
          </a:p>
        </p:txBody>
      </p:sp>
      <p:sp>
        <p:nvSpPr>
          <p:cNvPr id="4" name="Shape 2"/>
          <p:cNvSpPr/>
          <p:nvPr/>
        </p:nvSpPr>
        <p:spPr>
          <a:xfrm>
            <a:off x="457200" y="1508760"/>
            <a:ext cx="2651760" cy="1417320"/>
          </a:xfrm>
          <a:prstGeom prst="roundRect">
            <a:avLst>
              <a:gd name="adj" fmla="val 5161"/>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Text 3"/>
          <p:cNvSpPr txBox="1"/>
          <p:nvPr/>
        </p:nvSpPr>
        <p:spPr>
          <a:xfrm>
            <a:off x="457200" y="1554480"/>
            <a:ext cx="2651760" cy="685800"/>
          </a:xfrm>
          <a:prstGeom prst="rect">
            <a:avLst/>
          </a:prstGeom>
          <a:noFill/>
          <a:ln/>
        </p:spPr>
        <p:txBody>
          <a:bodyPr wrap="square" lIns="0" tIns="0" rIns="0" bIns="0" rtlCol="0" anchor="ctr"/>
          <a:lstStyle/>
          <a:p>
            <a:pPr marL="0" indent="0" algn="ctr">
              <a:buNone/>
            </a:pPr>
            <a:r>
              <a:rPr lang="en-US" sz="3600" b="1" dirty="0">
                <a:solidFill>
                  <a:srgbClr val="1B2A49"/>
                </a:solidFill>
                <a:latin typeface="Cambria" pitchFamily="34" charset="0"/>
                <a:ea typeface="Cambria" pitchFamily="34" charset="-122"/>
                <a:cs typeface="Cambria" pitchFamily="34" charset="-120"/>
              </a:rPr>
              <a:t>52.7%</a:t>
            </a:r>
            <a:endParaRPr lang="en-US" sz="3600" dirty="0"/>
          </a:p>
        </p:txBody>
      </p:sp>
      <p:sp>
        <p:nvSpPr>
          <p:cNvPr id="6" name="Text 4"/>
          <p:cNvSpPr txBox="1"/>
          <p:nvPr/>
        </p:nvSpPr>
        <p:spPr>
          <a:xfrm>
            <a:off x="457200" y="2212848"/>
            <a:ext cx="2651760" cy="274320"/>
          </a:xfrm>
          <a:prstGeom prst="rect">
            <a:avLst/>
          </a:prstGeom>
          <a:noFill/>
          <a:ln/>
        </p:spPr>
        <p:txBody>
          <a:bodyPr wrap="square" lIns="0" tIns="0" rIns="0" bIns="0" rtlCol="0" anchor="ctr"/>
          <a:lstStyle/>
          <a:p>
            <a:pPr marL="0" indent="0" algn="ctr">
              <a:buNone/>
            </a:pPr>
            <a:r>
              <a:rPr lang="en-US" sz="1200" b="1" dirty="0">
                <a:solidFill>
                  <a:srgbClr val="222222"/>
                </a:solidFill>
                <a:latin typeface="Calibri" pitchFamily="34" charset="0"/>
                <a:ea typeface="Calibri" pitchFamily="34" charset="-122"/>
                <a:cs typeface="Calibri" pitchFamily="34" charset="-120"/>
              </a:rPr>
              <a:t>Microsoft Secure Score</a:t>
            </a:r>
            <a:endParaRPr lang="en-US" sz="1200" dirty="0"/>
          </a:p>
        </p:txBody>
      </p:sp>
      <p:sp>
        <p:nvSpPr>
          <p:cNvPr id="7" name="Text 5"/>
          <p:cNvSpPr txBox="1"/>
          <p:nvPr/>
        </p:nvSpPr>
        <p:spPr>
          <a:xfrm>
            <a:off x="548640" y="2487168"/>
            <a:ext cx="2468880" cy="365760"/>
          </a:xfrm>
          <a:prstGeom prst="rect">
            <a:avLst/>
          </a:prstGeom>
          <a:noFill/>
          <a:ln/>
        </p:spPr>
        <p:txBody>
          <a:bodyPr wrap="square" lIns="0" tIns="0" rIns="0" bIns="0" rtlCol="0" anchor="ctr"/>
          <a:lstStyle/>
          <a:p>
            <a:pPr marL="0" indent="0" algn="ctr">
              <a:buNone/>
            </a:pPr>
            <a:r>
              <a:rPr lang="en-US" sz="950" dirty="0">
                <a:solidFill>
                  <a:srgbClr val="5A6270"/>
                </a:solidFill>
                <a:latin typeface="Calibri" pitchFamily="34" charset="0"/>
                <a:ea typeface="Calibri" pitchFamily="34" charset="-122"/>
                <a:cs typeface="Calibri" pitchFamily="34" charset="-120"/>
              </a:rPr>
              <a:t>Device category 45%</a:t>
            </a:r>
            <a:endParaRPr lang="en-US" sz="950" dirty="0"/>
          </a:p>
        </p:txBody>
      </p:sp>
      <p:sp>
        <p:nvSpPr>
          <p:cNvPr id="8" name="Shape 6"/>
          <p:cNvSpPr/>
          <p:nvPr/>
        </p:nvSpPr>
        <p:spPr>
          <a:xfrm>
            <a:off x="3291840" y="1508760"/>
            <a:ext cx="2651760" cy="1417320"/>
          </a:xfrm>
          <a:prstGeom prst="roundRect">
            <a:avLst>
              <a:gd name="adj" fmla="val 5161"/>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9" name="Text 7"/>
          <p:cNvSpPr txBox="1"/>
          <p:nvPr/>
        </p:nvSpPr>
        <p:spPr>
          <a:xfrm>
            <a:off x="3291840" y="1554480"/>
            <a:ext cx="2651760" cy="685800"/>
          </a:xfrm>
          <a:prstGeom prst="rect">
            <a:avLst/>
          </a:prstGeom>
          <a:noFill/>
          <a:ln/>
        </p:spPr>
        <p:txBody>
          <a:bodyPr wrap="square" lIns="0" tIns="0" rIns="0" bIns="0" rtlCol="0" anchor="ctr"/>
          <a:lstStyle/>
          <a:p>
            <a:pPr marL="0" indent="0" algn="ctr">
              <a:buNone/>
            </a:pPr>
            <a:r>
              <a:rPr lang="en-US" sz="3600" b="1" dirty="0">
                <a:solidFill>
                  <a:srgbClr val="1B2A49"/>
                </a:solidFill>
                <a:latin typeface="Cambria" pitchFamily="34" charset="0"/>
                <a:ea typeface="Cambria" pitchFamily="34" charset="-122"/>
                <a:cs typeface="Cambria" pitchFamily="34" charset="-120"/>
              </a:rPr>
              <a:t>60%</a:t>
            </a:r>
            <a:endParaRPr lang="en-US" sz="3600" dirty="0"/>
          </a:p>
        </p:txBody>
      </p:sp>
      <p:sp>
        <p:nvSpPr>
          <p:cNvPr id="10" name="Text 8"/>
          <p:cNvSpPr txBox="1"/>
          <p:nvPr/>
        </p:nvSpPr>
        <p:spPr>
          <a:xfrm>
            <a:off x="3291840" y="2212848"/>
            <a:ext cx="2651760" cy="274320"/>
          </a:xfrm>
          <a:prstGeom prst="rect">
            <a:avLst/>
          </a:prstGeom>
          <a:noFill/>
          <a:ln/>
        </p:spPr>
        <p:txBody>
          <a:bodyPr wrap="square" lIns="0" tIns="0" rIns="0" bIns="0" rtlCol="0" anchor="ctr"/>
          <a:lstStyle/>
          <a:p>
            <a:pPr marL="0" indent="0" algn="ctr">
              <a:buNone/>
            </a:pPr>
            <a:r>
              <a:rPr lang="en-US" sz="1200" b="1" dirty="0">
                <a:solidFill>
                  <a:srgbClr val="222222"/>
                </a:solidFill>
                <a:latin typeface="Calibri" pitchFamily="34" charset="0"/>
                <a:ea typeface="Calibri" pitchFamily="34" charset="-122"/>
                <a:cs typeface="Calibri" pitchFamily="34" charset="-120"/>
              </a:rPr>
              <a:t>Compliance Manager</a:t>
            </a:r>
            <a:endParaRPr lang="en-US" sz="1200" dirty="0"/>
          </a:p>
        </p:txBody>
      </p:sp>
      <p:sp>
        <p:nvSpPr>
          <p:cNvPr id="11" name="Text 9"/>
          <p:cNvSpPr txBox="1"/>
          <p:nvPr/>
        </p:nvSpPr>
        <p:spPr>
          <a:xfrm>
            <a:off x="3383280" y="2487168"/>
            <a:ext cx="2468880" cy="365760"/>
          </a:xfrm>
          <a:prstGeom prst="rect">
            <a:avLst/>
          </a:prstGeom>
          <a:noFill/>
          <a:ln/>
        </p:spPr>
        <p:txBody>
          <a:bodyPr wrap="square" lIns="0" tIns="0" rIns="0" bIns="0" rtlCol="0" anchor="ctr"/>
          <a:lstStyle/>
          <a:p>
            <a:pPr marL="0" indent="0" algn="ctr">
              <a:buNone/>
            </a:pPr>
            <a:r>
              <a:rPr lang="en-US" sz="950" dirty="0">
                <a:solidFill>
                  <a:srgbClr val="5A6270"/>
                </a:solidFill>
                <a:latin typeface="Calibri" pitchFamily="34" charset="0"/>
                <a:ea typeface="Calibri" pitchFamily="34" charset="-122"/>
                <a:cs typeface="Calibri" pitchFamily="34" charset="-120"/>
              </a:rPr>
              <a:t>Moderate; no industry assessment</a:t>
            </a:r>
            <a:endParaRPr lang="en-US" sz="950" dirty="0"/>
          </a:p>
        </p:txBody>
      </p:sp>
      <p:sp>
        <p:nvSpPr>
          <p:cNvPr id="12" name="Shape 10"/>
          <p:cNvSpPr/>
          <p:nvPr/>
        </p:nvSpPr>
        <p:spPr>
          <a:xfrm>
            <a:off x="6126480" y="1508760"/>
            <a:ext cx="2651760" cy="1417320"/>
          </a:xfrm>
          <a:prstGeom prst="roundRect">
            <a:avLst>
              <a:gd name="adj" fmla="val 5161"/>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3" name="Text 11"/>
          <p:cNvSpPr txBox="1"/>
          <p:nvPr/>
        </p:nvSpPr>
        <p:spPr>
          <a:xfrm>
            <a:off x="6126480" y="1554480"/>
            <a:ext cx="2651760" cy="685800"/>
          </a:xfrm>
          <a:prstGeom prst="rect">
            <a:avLst/>
          </a:prstGeom>
          <a:noFill/>
          <a:ln/>
        </p:spPr>
        <p:txBody>
          <a:bodyPr wrap="square" lIns="0" tIns="0" rIns="0" bIns="0" rtlCol="0" anchor="ctr"/>
          <a:lstStyle/>
          <a:p>
            <a:pPr marL="0" indent="0" algn="ctr">
              <a:buNone/>
            </a:pPr>
            <a:r>
              <a:rPr lang="en-US" sz="3600" b="1" dirty="0">
                <a:solidFill>
                  <a:srgbClr val="B00020"/>
                </a:solidFill>
                <a:latin typeface="Cambria" pitchFamily="34" charset="0"/>
                <a:ea typeface="Cambria" pitchFamily="34" charset="-122"/>
                <a:cs typeface="Cambria" pitchFamily="34" charset="-120"/>
              </a:rPr>
              <a:t>32</a:t>
            </a:r>
            <a:endParaRPr lang="en-US" sz="3600" dirty="0"/>
          </a:p>
        </p:txBody>
      </p:sp>
      <p:sp>
        <p:nvSpPr>
          <p:cNvPr id="14" name="Text 12"/>
          <p:cNvSpPr txBox="1"/>
          <p:nvPr/>
        </p:nvSpPr>
        <p:spPr>
          <a:xfrm>
            <a:off x="6126480" y="2212848"/>
            <a:ext cx="2651760" cy="274320"/>
          </a:xfrm>
          <a:prstGeom prst="rect">
            <a:avLst/>
          </a:prstGeom>
          <a:noFill/>
          <a:ln/>
        </p:spPr>
        <p:txBody>
          <a:bodyPr wrap="square" lIns="0" tIns="0" rIns="0" bIns="0" rtlCol="0" anchor="ctr"/>
          <a:lstStyle/>
          <a:p>
            <a:pPr marL="0" indent="0" algn="ctr">
              <a:buNone/>
            </a:pPr>
            <a:r>
              <a:rPr lang="en-US" sz="1200" b="1" dirty="0">
                <a:solidFill>
                  <a:srgbClr val="222222"/>
                </a:solidFill>
                <a:latin typeface="Calibri" pitchFamily="34" charset="0"/>
                <a:ea typeface="Calibri" pitchFamily="34" charset="-122"/>
                <a:cs typeface="Calibri" pitchFamily="34" charset="-120"/>
              </a:rPr>
              <a:t>Findings raised</a:t>
            </a:r>
            <a:endParaRPr lang="en-US" sz="1200" dirty="0"/>
          </a:p>
        </p:txBody>
      </p:sp>
      <p:sp>
        <p:nvSpPr>
          <p:cNvPr id="15" name="Text 13"/>
          <p:cNvSpPr txBox="1"/>
          <p:nvPr/>
        </p:nvSpPr>
        <p:spPr>
          <a:xfrm>
            <a:off x="6217920" y="2487168"/>
            <a:ext cx="2468880" cy="365760"/>
          </a:xfrm>
          <a:prstGeom prst="rect">
            <a:avLst/>
          </a:prstGeom>
          <a:noFill/>
          <a:ln/>
        </p:spPr>
        <p:txBody>
          <a:bodyPr wrap="square" lIns="0" tIns="0" rIns="0" bIns="0" rtlCol="0" anchor="ctr"/>
          <a:lstStyle/>
          <a:p>
            <a:pPr marL="0" indent="0" algn="ctr">
              <a:buNone/>
            </a:pPr>
            <a:r>
              <a:rPr lang="en-US" sz="950" dirty="0">
                <a:solidFill>
                  <a:srgbClr val="5A6270"/>
                </a:solidFill>
                <a:latin typeface="Calibri" pitchFamily="34" charset="0"/>
                <a:ea typeface="Calibri" pitchFamily="34" charset="-122"/>
                <a:cs typeface="Calibri" pitchFamily="34" charset="-120"/>
              </a:rPr>
              <a:t>8 Critical · 13 High · 8 Med · 3 Low</a:t>
            </a:r>
            <a:endParaRPr lang="en-US" sz="950" dirty="0"/>
          </a:p>
        </p:txBody>
      </p:sp>
      <p:sp>
        <p:nvSpPr>
          <p:cNvPr id="16" name="Shape 14"/>
          <p:cNvSpPr/>
          <p:nvPr/>
        </p:nvSpPr>
        <p:spPr>
          <a:xfrm>
            <a:off x="8961120" y="1508760"/>
            <a:ext cx="2651760" cy="1417320"/>
          </a:xfrm>
          <a:prstGeom prst="roundRect">
            <a:avLst>
              <a:gd name="adj" fmla="val 5161"/>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7" name="Text 15"/>
          <p:cNvSpPr txBox="1"/>
          <p:nvPr/>
        </p:nvSpPr>
        <p:spPr>
          <a:xfrm>
            <a:off x="8961120" y="1554480"/>
            <a:ext cx="2651760" cy="685800"/>
          </a:xfrm>
          <a:prstGeom prst="rect">
            <a:avLst/>
          </a:prstGeom>
          <a:noFill/>
          <a:ln/>
        </p:spPr>
        <p:txBody>
          <a:bodyPr wrap="square" lIns="0" tIns="0" rIns="0" bIns="0" rtlCol="0" anchor="ctr"/>
          <a:lstStyle/>
          <a:p>
            <a:pPr marL="0" indent="0" algn="ctr">
              <a:buNone/>
            </a:pPr>
            <a:r>
              <a:rPr lang="en-US" sz="3600" b="1" dirty="0">
                <a:solidFill>
                  <a:srgbClr val="1B2A49"/>
                </a:solidFill>
                <a:latin typeface="Cambria" pitchFamily="34" charset="0"/>
                <a:ea typeface="Cambria" pitchFamily="34" charset="-122"/>
                <a:cs typeface="Cambria" pitchFamily="34" charset="-120"/>
              </a:rPr>
              <a:t>12</a:t>
            </a:r>
            <a:endParaRPr lang="en-US" sz="3600" dirty="0"/>
          </a:p>
        </p:txBody>
      </p:sp>
      <p:sp>
        <p:nvSpPr>
          <p:cNvPr id="18" name="Text 16"/>
          <p:cNvSpPr txBox="1"/>
          <p:nvPr/>
        </p:nvSpPr>
        <p:spPr>
          <a:xfrm>
            <a:off x="8961120" y="2212848"/>
            <a:ext cx="2651760" cy="274320"/>
          </a:xfrm>
          <a:prstGeom prst="rect">
            <a:avLst/>
          </a:prstGeom>
          <a:noFill/>
          <a:ln/>
        </p:spPr>
        <p:txBody>
          <a:bodyPr wrap="square" lIns="0" tIns="0" rIns="0" bIns="0" rtlCol="0" anchor="ctr"/>
          <a:lstStyle/>
          <a:p>
            <a:pPr marL="0" indent="0" algn="ctr">
              <a:buNone/>
            </a:pPr>
            <a:r>
              <a:rPr lang="en-US" sz="1200" b="1" dirty="0">
                <a:solidFill>
                  <a:srgbClr val="222222"/>
                </a:solidFill>
                <a:latin typeface="Calibri" pitchFamily="34" charset="0"/>
                <a:ea typeface="Calibri" pitchFamily="34" charset="-122"/>
                <a:cs typeface="Calibri" pitchFamily="34" charset="-120"/>
              </a:rPr>
              <a:t>Controls working well</a:t>
            </a:r>
            <a:endParaRPr lang="en-US" sz="1200" dirty="0"/>
          </a:p>
        </p:txBody>
      </p:sp>
      <p:sp>
        <p:nvSpPr>
          <p:cNvPr id="19" name="Text 17"/>
          <p:cNvSpPr txBox="1"/>
          <p:nvPr/>
        </p:nvSpPr>
        <p:spPr>
          <a:xfrm>
            <a:off x="9052560" y="2487168"/>
            <a:ext cx="2468880" cy="365760"/>
          </a:xfrm>
          <a:prstGeom prst="rect">
            <a:avLst/>
          </a:prstGeom>
          <a:noFill/>
          <a:ln/>
        </p:spPr>
        <p:txBody>
          <a:bodyPr wrap="square" lIns="0" tIns="0" rIns="0" bIns="0" rtlCol="0" anchor="ctr"/>
          <a:lstStyle/>
          <a:p>
            <a:pPr marL="0" indent="0" algn="ctr">
              <a:buNone/>
            </a:pPr>
            <a:r>
              <a:rPr lang="en-US" sz="950" dirty="0">
                <a:solidFill>
                  <a:srgbClr val="5A6270"/>
                </a:solidFill>
                <a:latin typeface="Calibri" pitchFamily="34" charset="0"/>
                <a:ea typeface="Calibri" pitchFamily="34" charset="-122"/>
                <a:cs typeface="Calibri" pitchFamily="34" charset="-120"/>
              </a:rPr>
              <a:t>Credited in the report</a:t>
            </a:r>
            <a:endParaRPr lang="en-US" sz="950" dirty="0"/>
          </a:p>
        </p:txBody>
      </p:sp>
      <p:graphicFrame>
        <p:nvGraphicFramePr>
          <p:cNvPr id="20" name="Chart 0"/>
          <p:cNvGraphicFramePr/>
          <p:nvPr/>
        </p:nvGraphicFramePr>
        <p:xfrm>
          <a:off x="457200" y="3200400"/>
          <a:ext cx="5669280" cy="3017520"/>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 18"/>
          <p:cNvSpPr txBox="1"/>
          <p:nvPr/>
        </p:nvSpPr>
        <p:spPr>
          <a:xfrm>
            <a:off x="6583680" y="3200400"/>
            <a:ext cx="5120640" cy="320040"/>
          </a:xfrm>
          <a:prstGeom prst="rect">
            <a:avLst/>
          </a:prstGeom>
          <a:noFill/>
          <a:ln/>
        </p:spPr>
        <p:txBody>
          <a:bodyPr wrap="square" lIns="0" tIns="0" rIns="0" bIns="0" rtlCol="0" anchor="ctr"/>
          <a:lstStyle/>
          <a:p>
            <a:pPr marL="0" indent="0">
              <a:buNone/>
            </a:pPr>
            <a:r>
              <a:rPr lang="en-US" sz="1400" b="1" dirty="0">
                <a:solidFill>
                  <a:srgbClr val="0E7C86"/>
                </a:solidFill>
                <a:latin typeface="Calibri" pitchFamily="34" charset="0"/>
                <a:ea typeface="Calibri" pitchFamily="34" charset="-122"/>
                <a:cs typeface="Calibri" pitchFamily="34" charset="-120"/>
              </a:rPr>
              <a:t>Pattern across every layer</a:t>
            </a:r>
            <a:endParaRPr lang="en-US" sz="1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583680" y="3566160"/>
          <a:ext cx="5120640" cy="2304288"/>
        </p:xfrm>
        <a:graphic>
          <a:graphicData uri="http://schemas.openxmlformats.org/drawingml/2006/table">
            <a:tbl>
              <a:tblPr/>
              <a:tblGrid>
                <a:gridCol w="8229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84048">
                <a:tc>
                  <a:txBody>
                    <a:bodyPr/>
                    <a:lstStyle/>
                    <a:p>
                      <a:pPr marL="0" indent="0">
                        <a:buNone/>
                      </a:pPr>
                      <a:r>
                        <a:rPr lang="en-US" sz="950" b="1" dirty="0">
                          <a:solidFill>
                            <a:srgbClr val="FFFFFF"/>
                          </a:solidFill>
                          <a:latin typeface="Calibri" pitchFamily="34" charset="0"/>
                          <a:ea typeface="Calibri" pitchFamily="34" charset="-122"/>
                          <a:cs typeface="Calibri" pitchFamily="34" charset="-120"/>
                        </a:rPr>
                        <a:t>Layer</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buNone/>
                      </a:pPr>
                      <a:r>
                        <a:rPr lang="en-US" sz="950" b="1" dirty="0">
                          <a:solidFill>
                            <a:srgbClr val="FFFFFF"/>
                          </a:solidFill>
                          <a:latin typeface="Calibri" pitchFamily="34" charset="0"/>
                          <a:ea typeface="Calibri" pitchFamily="34" charset="-122"/>
                          <a:cs typeface="Calibri" pitchFamily="34" charset="-120"/>
                        </a:rPr>
                        <a:t>Detection / defaults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buNone/>
                      </a:pPr>
                      <a:r>
                        <a:rPr lang="en-US" sz="950" b="1" dirty="0">
                          <a:solidFill>
                            <a:srgbClr val="FFFFFF"/>
                          </a:solidFill>
                          <a:latin typeface="Calibri" pitchFamily="34" charset="0"/>
                          <a:ea typeface="Calibri" pitchFamily="34" charset="-122"/>
                          <a:cs typeface="Calibri" pitchFamily="34" charset="-120"/>
                        </a:rPr>
                        <a:t>Prevention / configuration</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384048">
                <a:tc>
                  <a:txBody>
                    <a:bodyPr/>
                    <a:lstStyle/>
                    <a:p>
                      <a:pPr marL="0" indent="0">
                        <a:buNone/>
                      </a:pPr>
                      <a:r>
                        <a:rPr lang="en-US" sz="950" b="1" dirty="0">
                          <a:solidFill>
                            <a:srgbClr val="222222"/>
                          </a:solidFill>
                          <a:latin typeface="Calibri" pitchFamily="34" charset="0"/>
                          <a:ea typeface="Calibri" pitchFamily="34" charset="-122"/>
                          <a:cs typeface="Calibri" pitchFamily="34" charset="-120"/>
                        </a:rPr>
                        <a:t>Email</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222222"/>
                          </a:solidFill>
                          <a:latin typeface="Calibri" pitchFamily="34" charset="0"/>
                          <a:ea typeface="Calibri" pitchFamily="34" charset="-122"/>
                          <a:cs typeface="Calibri" pitchFamily="34" charset="-120"/>
                        </a:rPr>
                        <a:t>Preset on for all</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B00020"/>
                          </a:solidFill>
                          <a:latin typeface="Calibri" pitchFamily="34" charset="0"/>
                          <a:ea typeface="Calibri" pitchFamily="34" charset="-122"/>
                          <a:cs typeface="Calibri" pitchFamily="34" charset="-120"/>
                        </a:rPr>
                        <a:t>No DKIM/DMARC · 1/350 impersonation · forwarding open</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1"/>
                  </a:ext>
                </a:extLst>
              </a:tr>
              <a:tr h="384048">
                <a:tc>
                  <a:txBody>
                    <a:bodyPr/>
                    <a:lstStyle/>
                    <a:p>
                      <a:pPr marL="0" indent="0">
                        <a:buNone/>
                      </a:pPr>
                      <a:r>
                        <a:rPr lang="en-US" sz="950" b="1" dirty="0">
                          <a:solidFill>
                            <a:srgbClr val="222222"/>
                          </a:solidFill>
                          <a:latin typeface="Calibri" pitchFamily="34" charset="0"/>
                          <a:ea typeface="Calibri" pitchFamily="34" charset="-122"/>
                          <a:cs typeface="Calibri" pitchFamily="34" charset="-120"/>
                        </a:rPr>
                        <a:t>Identity</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buNone/>
                      </a:pPr>
                      <a:r>
                        <a:rPr lang="en-US" sz="950" dirty="0">
                          <a:solidFill>
                            <a:srgbClr val="222222"/>
                          </a:solidFill>
                          <a:latin typeface="Calibri" pitchFamily="34" charset="0"/>
                          <a:ea typeface="Calibri" pitchFamily="34" charset="-122"/>
                          <a:cs typeface="Calibri" pitchFamily="34" charset="-120"/>
                        </a:rPr>
                        <a:t>Admin MFA complete</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buNone/>
                      </a:pPr>
                      <a:r>
                        <a:rPr lang="en-US" sz="950" dirty="0">
                          <a:solidFill>
                            <a:srgbClr val="B00020"/>
                          </a:solidFill>
                          <a:latin typeface="Calibri" pitchFamily="34" charset="0"/>
                          <a:ea typeface="Calibri" pitchFamily="34" charset="-122"/>
                          <a:cs typeface="Calibri" pitchFamily="34" charset="-120"/>
                        </a:rPr>
                        <a:t>Only email OTP · risky GA · no PIM · no break-glass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950" b="1" dirty="0">
                          <a:solidFill>
                            <a:srgbClr val="222222"/>
                          </a:solidFill>
                          <a:latin typeface="Calibri" pitchFamily="34" charset="0"/>
                          <a:ea typeface="Calibri" pitchFamily="34" charset="-122"/>
                          <a:cs typeface="Calibri" pitchFamily="34" charset="-120"/>
                        </a:rPr>
                        <a:t>Endpoint</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222222"/>
                          </a:solidFill>
                          <a:latin typeface="Calibri" pitchFamily="34" charset="0"/>
                          <a:ea typeface="Calibri" pitchFamily="34" charset="-122"/>
                          <a:cs typeface="Calibri" pitchFamily="34" charset="-120"/>
                        </a:rPr>
                        <a:t>Defender on 21/21</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B00020"/>
                          </a:solidFill>
                          <a:latin typeface="Calibri" pitchFamily="34" charset="0"/>
                          <a:ea typeface="Calibri" pitchFamily="34" charset="-122"/>
                          <a:cs typeface="Calibri" pitchFamily="34" charset="-120"/>
                        </a:rPr>
                        <a:t>No ASR/AV/BitLocker/firewall · all local admins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3"/>
                  </a:ext>
                </a:extLst>
              </a:tr>
              <a:tr h="384048">
                <a:tc>
                  <a:txBody>
                    <a:bodyPr/>
                    <a:lstStyle/>
                    <a:p>
                      <a:pPr marL="0" indent="0">
                        <a:buNone/>
                      </a:pPr>
                      <a:r>
                        <a:rPr lang="en-US" sz="950" b="1" dirty="0">
                          <a:solidFill>
                            <a:srgbClr val="222222"/>
                          </a:solidFill>
                          <a:latin typeface="Calibri" pitchFamily="34" charset="0"/>
                          <a:ea typeface="Calibri" pitchFamily="34" charset="-122"/>
                          <a:cs typeface="Calibri" pitchFamily="34" charset="-120"/>
                        </a:rPr>
                        <a:t>Collab</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buNone/>
                      </a:pPr>
                      <a:r>
                        <a:rPr lang="en-US" sz="950" dirty="0">
                          <a:solidFill>
                            <a:srgbClr val="222222"/>
                          </a:solidFill>
                          <a:latin typeface="Calibri" pitchFamily="34" charset="0"/>
                          <a:ea typeface="Calibri" pitchFamily="34" charset="-122"/>
                          <a:cs typeface="Calibri" pitchFamily="34" charset="-120"/>
                        </a:rPr>
                        <a:t>Modern auth only</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buNone/>
                      </a:pPr>
                      <a:r>
                        <a:rPr lang="en-US" sz="950" dirty="0">
                          <a:solidFill>
                            <a:srgbClr val="B00020"/>
                          </a:solidFill>
                          <a:latin typeface="Calibri" pitchFamily="34" charset="0"/>
                          <a:ea typeface="Calibri" pitchFamily="34" charset="-122"/>
                          <a:cs typeface="Calibri" pitchFamily="34" charset="-120"/>
                        </a:rPr>
                        <a:t>Anonymous edit links · open guests · open Teams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950" b="1" dirty="0">
                          <a:solidFill>
                            <a:srgbClr val="222222"/>
                          </a:solidFill>
                          <a:latin typeface="Calibri" pitchFamily="34" charset="0"/>
                          <a:ea typeface="Calibri" pitchFamily="34" charset="-122"/>
                          <a:cs typeface="Calibri" pitchFamily="34" charset="-120"/>
                        </a:rPr>
                        <a:t>Data</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222222"/>
                          </a:solidFill>
                          <a:latin typeface="Calibri" pitchFamily="34" charset="0"/>
                          <a:ea typeface="Calibri" pitchFamily="34" charset="-122"/>
                          <a:cs typeface="Calibri" pitchFamily="34" charset="-120"/>
                        </a:rPr>
                        <a:t>Audit on</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buNone/>
                      </a:pPr>
                      <a:r>
                        <a:rPr lang="en-US" sz="950" dirty="0">
                          <a:solidFill>
                            <a:srgbClr val="B00020"/>
                          </a:solidFill>
                          <a:latin typeface="Calibri" pitchFamily="34" charset="0"/>
                          <a:ea typeface="Calibri" pitchFamily="34" charset="-122"/>
                          <a:cs typeface="Calibri" pitchFamily="34" charset="-120"/>
                        </a:rPr>
                        <a:t>No labels/retention/DLP/holds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5"/>
                  </a:ext>
                </a:extLst>
              </a:tr>
            </a:tbl>
          </a:graphicData>
        </a:graphic>
      </p:graphicFrame>
      <p:sp>
        <p:nvSpPr>
          <p:cNvPr id="23" name="Text 19"/>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4" name="Text 20"/>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The five things that matter most</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Three of these can be closed in days at no licence cost</a:t>
            </a:r>
            <a:endParaRPr lang="en-US" sz="1400" dirty="0"/>
          </a:p>
        </p:txBody>
      </p:sp>
      <p:sp>
        <p:nvSpPr>
          <p:cNvPr id="4" name="Shape 2"/>
          <p:cNvSpPr/>
          <p:nvPr/>
        </p:nvSpPr>
        <p:spPr>
          <a:xfrm>
            <a:off x="457200" y="1463040"/>
            <a:ext cx="11247120" cy="886968"/>
          </a:xfrm>
          <a:prstGeom prst="roundRect">
            <a:avLst>
              <a:gd name="adj" fmla="val 8247"/>
            </a:avLst>
          </a:prstGeom>
          <a:solidFill>
            <a:srgbClr val="FDF3F4"/>
          </a:solidFill>
          <a:ln w="9525">
            <a:solidFill>
              <a:srgbClr val="F1C0C6"/>
            </a:solidFill>
            <a:prstDash val="solid"/>
          </a:ln>
        </p:spPr>
        <p:txBody>
          <a:bodyPr/>
          <a:lstStyle/>
          <a:p>
            <a:endParaRPr lang="en-US"/>
          </a:p>
        </p:txBody>
      </p:sp>
      <p:sp>
        <p:nvSpPr>
          <p:cNvPr id="5" name="Shape 3"/>
          <p:cNvSpPr/>
          <p:nvPr/>
        </p:nvSpPr>
        <p:spPr>
          <a:xfrm>
            <a:off x="640080" y="1673352"/>
            <a:ext cx="457200" cy="457200"/>
          </a:xfrm>
          <a:prstGeom prst="ellipse">
            <a:avLst/>
          </a:prstGeom>
          <a:solidFill>
            <a:srgbClr val="B00020"/>
          </a:solidFill>
          <a:ln/>
        </p:spPr>
        <p:txBody>
          <a:bodyPr/>
          <a:lstStyle/>
          <a:p>
            <a:endParaRPr lang="en-US"/>
          </a:p>
        </p:txBody>
      </p:sp>
      <p:sp>
        <p:nvSpPr>
          <p:cNvPr id="6" name="Text 4"/>
          <p:cNvSpPr txBox="1"/>
          <p:nvPr/>
        </p:nvSpPr>
        <p:spPr>
          <a:xfrm>
            <a:off x="640080" y="1673352"/>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txBox="1"/>
          <p:nvPr/>
        </p:nvSpPr>
        <p:spPr>
          <a:xfrm>
            <a:off x="1280160" y="1536192"/>
            <a:ext cx="7772400" cy="320040"/>
          </a:xfrm>
          <a:prstGeom prst="rect">
            <a:avLst/>
          </a:prstGeom>
          <a:noFill/>
          <a:ln/>
        </p:spPr>
        <p:txBody>
          <a:bodyPr wrap="square" lIns="0" tIns="0" rIns="0" bIns="0" rtlCol="0" anchor="ctr"/>
          <a:lstStyle/>
          <a:p>
            <a:pPr marL="0" indent="0">
              <a:buNone/>
            </a:pPr>
            <a:r>
              <a:rPr lang="en-US" sz="1400" b="1" dirty="0">
                <a:solidFill>
                  <a:srgbClr val="1B2A49"/>
                </a:solidFill>
                <a:latin typeface="Calibri" pitchFamily="34" charset="0"/>
                <a:ea typeface="Calibri" pitchFamily="34" charset="-122"/>
                <a:cs typeface="Calibri" pitchFamily="34" charset="-120"/>
              </a:rPr>
              <a:t>A Global Admin is flagged at risk; MFA is one migration away from failing</a:t>
            </a:r>
            <a:endParaRPr lang="en-US" sz="1400" dirty="0"/>
          </a:p>
        </p:txBody>
      </p:sp>
      <p:sp>
        <p:nvSpPr>
          <p:cNvPr id="8" name="Text 6"/>
          <p:cNvSpPr txBox="1"/>
          <p:nvPr/>
        </p:nvSpPr>
        <p:spPr>
          <a:xfrm>
            <a:off x="9326880" y="1554480"/>
            <a:ext cx="2194560" cy="274320"/>
          </a:xfrm>
          <a:prstGeom prst="rect">
            <a:avLst/>
          </a:prstGeom>
          <a:noFill/>
          <a:ln/>
        </p:spPr>
        <p:txBody>
          <a:bodyPr wrap="square" lIns="0" tIns="0" rIns="0" bIns="0" rtlCol="0" anchor="ctr"/>
          <a:lstStyle/>
          <a:p>
            <a:pPr marL="0" indent="0" algn="r">
              <a:buNone/>
            </a:pPr>
            <a:r>
              <a:rPr lang="en-US" sz="1000" b="1" dirty="0">
                <a:solidFill>
                  <a:srgbClr val="B00020"/>
                </a:solidFill>
                <a:latin typeface="Calibri" pitchFamily="34" charset="0"/>
                <a:ea typeface="Calibri" pitchFamily="34" charset="-122"/>
                <a:cs typeface="Calibri" pitchFamily="34" charset="-120"/>
              </a:rPr>
              <a:t>C-8 · C-3</a:t>
            </a:r>
            <a:endParaRPr lang="en-US" sz="1000" dirty="0"/>
          </a:p>
        </p:txBody>
      </p:sp>
      <p:sp>
        <p:nvSpPr>
          <p:cNvPr id="9" name="Text 7"/>
          <p:cNvSpPr txBox="1"/>
          <p:nvPr/>
        </p:nvSpPr>
        <p:spPr>
          <a:xfrm>
            <a:off x="1280160" y="1847088"/>
            <a:ext cx="10241280" cy="475488"/>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Identity Protection flags a GA (medium, 2 Sep) and 15 other users, unremediated. The modern auth policy has every strong method off — only email codes — with the legacy-policy migration in progress. 174 users cannot do MFA.</a:t>
            </a:r>
            <a:endParaRPr lang="en-US" sz="1050" dirty="0"/>
          </a:p>
        </p:txBody>
      </p:sp>
      <p:sp>
        <p:nvSpPr>
          <p:cNvPr id="10" name="Shape 8"/>
          <p:cNvSpPr/>
          <p:nvPr/>
        </p:nvSpPr>
        <p:spPr>
          <a:xfrm>
            <a:off x="457200" y="2441448"/>
            <a:ext cx="11247120" cy="886968"/>
          </a:xfrm>
          <a:prstGeom prst="roundRect">
            <a:avLst>
              <a:gd name="adj" fmla="val 8247"/>
            </a:avLst>
          </a:prstGeom>
          <a:solidFill>
            <a:srgbClr val="FDF3F4"/>
          </a:solidFill>
          <a:ln w="9525">
            <a:solidFill>
              <a:srgbClr val="F1C0C6"/>
            </a:solidFill>
            <a:prstDash val="solid"/>
          </a:ln>
        </p:spPr>
        <p:txBody>
          <a:bodyPr/>
          <a:lstStyle/>
          <a:p>
            <a:endParaRPr lang="en-US"/>
          </a:p>
        </p:txBody>
      </p:sp>
      <p:sp>
        <p:nvSpPr>
          <p:cNvPr id="11" name="Shape 9"/>
          <p:cNvSpPr/>
          <p:nvPr/>
        </p:nvSpPr>
        <p:spPr>
          <a:xfrm>
            <a:off x="640080" y="2651760"/>
            <a:ext cx="457200" cy="457200"/>
          </a:xfrm>
          <a:prstGeom prst="ellipse">
            <a:avLst/>
          </a:prstGeom>
          <a:solidFill>
            <a:srgbClr val="B00020"/>
          </a:solidFill>
          <a:ln/>
        </p:spPr>
        <p:txBody>
          <a:bodyPr/>
          <a:lstStyle/>
          <a:p>
            <a:endParaRPr lang="en-US"/>
          </a:p>
        </p:txBody>
      </p:sp>
      <p:sp>
        <p:nvSpPr>
          <p:cNvPr id="12" name="Text 10"/>
          <p:cNvSpPr txBox="1"/>
          <p:nvPr/>
        </p:nvSpPr>
        <p:spPr>
          <a:xfrm>
            <a:off x="640080" y="26517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txBox="1"/>
          <p:nvPr/>
        </p:nvSpPr>
        <p:spPr>
          <a:xfrm>
            <a:off x="1280160" y="2514600"/>
            <a:ext cx="7772400" cy="320040"/>
          </a:xfrm>
          <a:prstGeom prst="rect">
            <a:avLst/>
          </a:prstGeom>
          <a:noFill/>
          <a:ln/>
        </p:spPr>
        <p:txBody>
          <a:bodyPr wrap="square" lIns="0" tIns="0" rIns="0" bIns="0" rtlCol="0" anchor="ctr"/>
          <a:lstStyle/>
          <a:p>
            <a:pPr marL="0" indent="0">
              <a:buNone/>
            </a:pPr>
            <a:r>
              <a:rPr lang="en-US" sz="1400" b="1" dirty="0">
                <a:solidFill>
                  <a:srgbClr val="1B2A49"/>
                </a:solidFill>
                <a:latin typeface="Calibri" pitchFamily="34" charset="0"/>
                <a:ea typeface="Calibri" pitchFamily="34" charset="-122"/>
                <a:cs typeface="Calibri" pitchFamily="34" charset="-120"/>
              </a:rPr>
              <a:t>Every brand domain is spoofable</a:t>
            </a:r>
            <a:endParaRPr lang="en-US" sz="1400" dirty="0"/>
          </a:p>
        </p:txBody>
      </p:sp>
      <p:sp>
        <p:nvSpPr>
          <p:cNvPr id="14" name="Text 12"/>
          <p:cNvSpPr txBox="1"/>
          <p:nvPr/>
        </p:nvSpPr>
        <p:spPr>
          <a:xfrm>
            <a:off x="9326880" y="2532888"/>
            <a:ext cx="2194560" cy="274320"/>
          </a:xfrm>
          <a:prstGeom prst="rect">
            <a:avLst/>
          </a:prstGeom>
          <a:noFill/>
          <a:ln/>
        </p:spPr>
        <p:txBody>
          <a:bodyPr wrap="square" lIns="0" tIns="0" rIns="0" bIns="0" rtlCol="0" anchor="ctr"/>
          <a:lstStyle/>
          <a:p>
            <a:pPr marL="0" indent="0" algn="r">
              <a:buNone/>
            </a:pPr>
            <a:r>
              <a:rPr lang="en-US" sz="1000" b="1" dirty="0">
                <a:solidFill>
                  <a:srgbClr val="B00020"/>
                </a:solidFill>
                <a:latin typeface="Calibri" pitchFamily="34" charset="0"/>
                <a:ea typeface="Calibri" pitchFamily="34" charset="-122"/>
                <a:cs typeface="Calibri" pitchFamily="34" charset="-120"/>
              </a:rPr>
              <a:t>C-2</a:t>
            </a:r>
            <a:endParaRPr lang="en-US" sz="1000" dirty="0"/>
          </a:p>
        </p:txBody>
      </p:sp>
      <p:sp>
        <p:nvSpPr>
          <p:cNvPr id="15" name="Text 13"/>
          <p:cNvSpPr txBox="1"/>
          <p:nvPr/>
        </p:nvSpPr>
        <p:spPr>
          <a:xfrm>
            <a:off x="1280160" y="2825496"/>
            <a:ext cx="10241280" cy="475488"/>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DKIM off on 34/35 domains; 21 domains have no DMARC at all, 7 monitor only. Impersonation attempts targeting an executive already observed.</a:t>
            </a:r>
            <a:endParaRPr lang="en-US" sz="1050" dirty="0"/>
          </a:p>
        </p:txBody>
      </p:sp>
      <p:sp>
        <p:nvSpPr>
          <p:cNvPr id="16" name="Shape 14"/>
          <p:cNvSpPr/>
          <p:nvPr/>
        </p:nvSpPr>
        <p:spPr>
          <a:xfrm>
            <a:off x="457200" y="3419856"/>
            <a:ext cx="11247120" cy="886968"/>
          </a:xfrm>
          <a:prstGeom prst="roundRect">
            <a:avLst>
              <a:gd name="adj" fmla="val 8247"/>
            </a:avLst>
          </a:prstGeom>
          <a:solidFill>
            <a:srgbClr val="FDF3F4"/>
          </a:solidFill>
          <a:ln w="9525">
            <a:solidFill>
              <a:srgbClr val="F1C0C6"/>
            </a:solidFill>
            <a:prstDash val="solid"/>
          </a:ln>
        </p:spPr>
        <p:txBody>
          <a:bodyPr/>
          <a:lstStyle/>
          <a:p>
            <a:endParaRPr lang="en-US"/>
          </a:p>
        </p:txBody>
      </p:sp>
      <p:sp>
        <p:nvSpPr>
          <p:cNvPr id="17" name="Shape 15"/>
          <p:cNvSpPr/>
          <p:nvPr/>
        </p:nvSpPr>
        <p:spPr>
          <a:xfrm>
            <a:off x="640080" y="3630168"/>
            <a:ext cx="457200" cy="457200"/>
          </a:xfrm>
          <a:prstGeom prst="ellipse">
            <a:avLst/>
          </a:prstGeom>
          <a:solidFill>
            <a:srgbClr val="B00020"/>
          </a:solidFill>
          <a:ln/>
        </p:spPr>
        <p:txBody>
          <a:bodyPr/>
          <a:lstStyle/>
          <a:p>
            <a:endParaRPr lang="en-US"/>
          </a:p>
        </p:txBody>
      </p:sp>
      <p:sp>
        <p:nvSpPr>
          <p:cNvPr id="18" name="Text 16"/>
          <p:cNvSpPr txBox="1"/>
          <p:nvPr/>
        </p:nvSpPr>
        <p:spPr>
          <a:xfrm>
            <a:off x="640080" y="36301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9" name="Text 17"/>
          <p:cNvSpPr txBox="1"/>
          <p:nvPr/>
        </p:nvSpPr>
        <p:spPr>
          <a:xfrm>
            <a:off x="1280160" y="3493008"/>
            <a:ext cx="7772400" cy="320040"/>
          </a:xfrm>
          <a:prstGeom prst="rect">
            <a:avLst/>
          </a:prstGeom>
          <a:noFill/>
          <a:ln/>
        </p:spPr>
        <p:txBody>
          <a:bodyPr wrap="square" lIns="0" tIns="0" rIns="0" bIns="0" rtlCol="0" anchor="ctr"/>
          <a:lstStyle/>
          <a:p>
            <a:pPr marL="0" indent="0">
              <a:buNone/>
            </a:pPr>
            <a:r>
              <a:rPr lang="en-US" sz="1400" b="1" dirty="0">
                <a:solidFill>
                  <a:srgbClr val="1B2A49"/>
                </a:solidFill>
                <a:latin typeface="Calibri" pitchFamily="34" charset="0"/>
                <a:ea typeface="Calibri" pitchFamily="34" charset="-122"/>
                <a:cs typeface="Calibri" pitchFamily="34" charset="-120"/>
              </a:rPr>
              <a:t>Open legal matters, zero preservation</a:t>
            </a:r>
            <a:endParaRPr lang="en-US" sz="1400" dirty="0"/>
          </a:p>
        </p:txBody>
      </p:sp>
      <p:sp>
        <p:nvSpPr>
          <p:cNvPr id="20" name="Text 18"/>
          <p:cNvSpPr txBox="1"/>
          <p:nvPr/>
        </p:nvSpPr>
        <p:spPr>
          <a:xfrm>
            <a:off x="9326880" y="3511296"/>
            <a:ext cx="2194560" cy="274320"/>
          </a:xfrm>
          <a:prstGeom prst="rect">
            <a:avLst/>
          </a:prstGeom>
          <a:noFill/>
          <a:ln/>
        </p:spPr>
        <p:txBody>
          <a:bodyPr wrap="square" lIns="0" tIns="0" rIns="0" bIns="0" rtlCol="0" anchor="ctr"/>
          <a:lstStyle/>
          <a:p>
            <a:pPr marL="0" indent="0" algn="r">
              <a:buNone/>
            </a:pPr>
            <a:r>
              <a:rPr lang="en-US" sz="1000" b="1" dirty="0">
                <a:solidFill>
                  <a:srgbClr val="B00020"/>
                </a:solidFill>
                <a:latin typeface="Calibri" pitchFamily="34" charset="0"/>
                <a:ea typeface="Calibri" pitchFamily="34" charset="-122"/>
                <a:cs typeface="Calibri" pitchFamily="34" charset="-120"/>
              </a:rPr>
              <a:t>C-7 · C-6</a:t>
            </a:r>
            <a:endParaRPr lang="en-US" sz="1000" dirty="0"/>
          </a:p>
        </p:txBody>
      </p:sp>
      <p:sp>
        <p:nvSpPr>
          <p:cNvPr id="21" name="Text 19"/>
          <p:cNvSpPr txBox="1"/>
          <p:nvPr/>
        </p:nvSpPr>
        <p:spPr>
          <a:xfrm>
            <a:off x="1280160" y="3803904"/>
            <a:ext cx="10241280" cy="475488"/>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3 eDiscovery cases open — one apparently litigation — and 0 of 622 mailboxes on hold. No retention, labels or custom DLP anywhere.</a:t>
            </a:r>
            <a:endParaRPr lang="en-US" sz="1050" dirty="0"/>
          </a:p>
        </p:txBody>
      </p:sp>
      <p:sp>
        <p:nvSpPr>
          <p:cNvPr id="22" name="Shape 20"/>
          <p:cNvSpPr/>
          <p:nvPr/>
        </p:nvSpPr>
        <p:spPr>
          <a:xfrm>
            <a:off x="457200" y="4398264"/>
            <a:ext cx="11247120" cy="886968"/>
          </a:xfrm>
          <a:prstGeom prst="roundRect">
            <a:avLst>
              <a:gd name="adj" fmla="val 8247"/>
            </a:avLst>
          </a:prstGeom>
          <a:solidFill>
            <a:srgbClr val="F2F5F8"/>
          </a:solidFill>
          <a:ln w="9525">
            <a:solidFill>
              <a:srgbClr val="D9E1E8"/>
            </a:solidFill>
            <a:prstDash val="solid"/>
          </a:ln>
        </p:spPr>
        <p:txBody>
          <a:bodyPr/>
          <a:lstStyle/>
          <a:p>
            <a:endParaRPr lang="en-US"/>
          </a:p>
        </p:txBody>
      </p:sp>
      <p:sp>
        <p:nvSpPr>
          <p:cNvPr id="23" name="Shape 21"/>
          <p:cNvSpPr/>
          <p:nvPr/>
        </p:nvSpPr>
        <p:spPr>
          <a:xfrm>
            <a:off x="640080" y="4608576"/>
            <a:ext cx="457200" cy="457200"/>
          </a:xfrm>
          <a:prstGeom prst="ellipse">
            <a:avLst/>
          </a:prstGeom>
          <a:solidFill>
            <a:srgbClr val="B00020"/>
          </a:solidFill>
          <a:ln/>
        </p:spPr>
        <p:txBody>
          <a:bodyPr/>
          <a:lstStyle/>
          <a:p>
            <a:endParaRPr lang="en-US"/>
          </a:p>
        </p:txBody>
      </p:sp>
      <p:sp>
        <p:nvSpPr>
          <p:cNvPr id="24" name="Text 22"/>
          <p:cNvSpPr txBox="1"/>
          <p:nvPr/>
        </p:nvSpPr>
        <p:spPr>
          <a:xfrm>
            <a:off x="640080" y="460857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5" name="Text 23"/>
          <p:cNvSpPr txBox="1"/>
          <p:nvPr/>
        </p:nvSpPr>
        <p:spPr>
          <a:xfrm>
            <a:off x="1280160" y="4471416"/>
            <a:ext cx="7772400" cy="320040"/>
          </a:xfrm>
          <a:prstGeom prst="rect">
            <a:avLst/>
          </a:prstGeom>
          <a:noFill/>
          <a:ln/>
        </p:spPr>
        <p:txBody>
          <a:bodyPr wrap="square" lIns="0" tIns="0" rIns="0" bIns="0" rtlCol="0" anchor="ctr"/>
          <a:lstStyle/>
          <a:p>
            <a:pPr marL="0" indent="0">
              <a:buNone/>
            </a:pPr>
            <a:r>
              <a:rPr lang="en-US" sz="1400" b="1" dirty="0">
                <a:solidFill>
                  <a:srgbClr val="1B2A49"/>
                </a:solidFill>
                <a:latin typeface="Calibri" pitchFamily="34" charset="0"/>
                <a:ea typeface="Calibri" pitchFamily="34" charset="-122"/>
                <a:cs typeface="Calibri" pitchFamily="34" charset="-120"/>
              </a:rPr>
              <a:t>Data can leave without anyone making a mistake</a:t>
            </a:r>
            <a:endParaRPr lang="en-US" sz="1400" dirty="0"/>
          </a:p>
        </p:txBody>
      </p:sp>
      <p:sp>
        <p:nvSpPr>
          <p:cNvPr id="26" name="Text 24"/>
          <p:cNvSpPr txBox="1"/>
          <p:nvPr/>
        </p:nvSpPr>
        <p:spPr>
          <a:xfrm>
            <a:off x="9326880" y="4489704"/>
            <a:ext cx="2194560" cy="274320"/>
          </a:xfrm>
          <a:prstGeom prst="rect">
            <a:avLst/>
          </a:prstGeom>
          <a:noFill/>
          <a:ln/>
        </p:spPr>
        <p:txBody>
          <a:bodyPr wrap="square" lIns="0" tIns="0" rIns="0" bIns="0" rtlCol="0" anchor="ctr"/>
          <a:lstStyle/>
          <a:p>
            <a:pPr marL="0" indent="0" algn="r">
              <a:buNone/>
            </a:pPr>
            <a:r>
              <a:rPr lang="en-US" sz="1000" b="1" dirty="0">
                <a:solidFill>
                  <a:srgbClr val="B00020"/>
                </a:solidFill>
                <a:latin typeface="Calibri" pitchFamily="34" charset="0"/>
                <a:ea typeface="Calibri" pitchFamily="34" charset="-122"/>
                <a:cs typeface="Calibri" pitchFamily="34" charset="-120"/>
              </a:rPr>
              <a:t>C-1 · H-1 · H-8</a:t>
            </a:r>
            <a:endParaRPr lang="en-US" sz="1000" dirty="0"/>
          </a:p>
        </p:txBody>
      </p:sp>
      <p:sp>
        <p:nvSpPr>
          <p:cNvPr id="27" name="Text 25"/>
          <p:cNvSpPr txBox="1"/>
          <p:nvPr/>
        </p:nvSpPr>
        <p:spPr>
          <a:xfrm>
            <a:off x="1280160" y="4782312"/>
            <a:ext cx="10241280" cy="475488"/>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Default share link is anonymous, editable, never expires; anyone invites anyone (143 guests, 112 inactive); Teams open to all domains; unmanaged devices have full access; sessions never expire.</a:t>
            </a:r>
            <a:endParaRPr lang="en-US" sz="1050" dirty="0"/>
          </a:p>
        </p:txBody>
      </p:sp>
      <p:sp>
        <p:nvSpPr>
          <p:cNvPr id="28" name="Shape 26"/>
          <p:cNvSpPr/>
          <p:nvPr/>
        </p:nvSpPr>
        <p:spPr>
          <a:xfrm>
            <a:off x="457200" y="5376672"/>
            <a:ext cx="11247120" cy="886968"/>
          </a:xfrm>
          <a:prstGeom prst="roundRect">
            <a:avLst>
              <a:gd name="adj" fmla="val 8247"/>
            </a:avLst>
          </a:prstGeom>
          <a:solidFill>
            <a:srgbClr val="F2F5F8"/>
          </a:solidFill>
          <a:ln w="9525">
            <a:solidFill>
              <a:srgbClr val="D9E1E8"/>
            </a:solidFill>
            <a:prstDash val="solid"/>
          </a:ln>
        </p:spPr>
        <p:txBody>
          <a:bodyPr/>
          <a:lstStyle/>
          <a:p>
            <a:endParaRPr lang="en-US"/>
          </a:p>
        </p:txBody>
      </p:sp>
      <p:sp>
        <p:nvSpPr>
          <p:cNvPr id="29" name="Shape 27"/>
          <p:cNvSpPr/>
          <p:nvPr/>
        </p:nvSpPr>
        <p:spPr>
          <a:xfrm>
            <a:off x="640080" y="5586984"/>
            <a:ext cx="457200" cy="457200"/>
          </a:xfrm>
          <a:prstGeom prst="ellipse">
            <a:avLst/>
          </a:prstGeom>
          <a:solidFill>
            <a:srgbClr val="B00020"/>
          </a:solidFill>
          <a:ln/>
        </p:spPr>
        <p:txBody>
          <a:bodyPr/>
          <a:lstStyle/>
          <a:p>
            <a:endParaRPr lang="en-US"/>
          </a:p>
        </p:txBody>
      </p:sp>
      <p:sp>
        <p:nvSpPr>
          <p:cNvPr id="30" name="Text 28"/>
          <p:cNvSpPr txBox="1"/>
          <p:nvPr/>
        </p:nvSpPr>
        <p:spPr>
          <a:xfrm>
            <a:off x="640080" y="558698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31" name="Text 29"/>
          <p:cNvSpPr txBox="1"/>
          <p:nvPr/>
        </p:nvSpPr>
        <p:spPr>
          <a:xfrm>
            <a:off x="1280160" y="5449824"/>
            <a:ext cx="7772400" cy="320040"/>
          </a:xfrm>
          <a:prstGeom prst="rect">
            <a:avLst/>
          </a:prstGeom>
          <a:noFill/>
          <a:ln/>
        </p:spPr>
        <p:txBody>
          <a:bodyPr wrap="square" lIns="0" tIns="0" rIns="0" bIns="0" rtlCol="0" anchor="ctr"/>
          <a:lstStyle/>
          <a:p>
            <a:pPr marL="0" indent="0">
              <a:buNone/>
            </a:pPr>
            <a:r>
              <a:rPr lang="en-US" sz="1400" b="1" dirty="0">
                <a:solidFill>
                  <a:srgbClr val="1B2A49"/>
                </a:solidFill>
                <a:latin typeface="Calibri" pitchFamily="34" charset="0"/>
                <a:ea typeface="Calibri" pitchFamily="34" charset="-122"/>
                <a:cs typeface="Calibri" pitchFamily="34" charset="-120"/>
              </a:rPr>
              <a:t>Endpoints on defaults, and drifting</a:t>
            </a:r>
            <a:endParaRPr lang="en-US" sz="1400" dirty="0"/>
          </a:p>
        </p:txBody>
      </p:sp>
      <p:sp>
        <p:nvSpPr>
          <p:cNvPr id="32" name="Text 30"/>
          <p:cNvSpPr txBox="1"/>
          <p:nvPr/>
        </p:nvSpPr>
        <p:spPr>
          <a:xfrm>
            <a:off x="9326880" y="5468112"/>
            <a:ext cx="2194560" cy="274320"/>
          </a:xfrm>
          <a:prstGeom prst="rect">
            <a:avLst/>
          </a:prstGeom>
          <a:noFill/>
          <a:ln/>
        </p:spPr>
        <p:txBody>
          <a:bodyPr wrap="square" lIns="0" tIns="0" rIns="0" bIns="0" rtlCol="0" anchor="ctr"/>
          <a:lstStyle/>
          <a:p>
            <a:pPr marL="0" indent="0" algn="r">
              <a:buNone/>
            </a:pPr>
            <a:r>
              <a:rPr lang="en-US" sz="1000" b="1" dirty="0">
                <a:solidFill>
                  <a:srgbClr val="B00020"/>
                </a:solidFill>
                <a:latin typeface="Calibri" pitchFamily="34" charset="0"/>
                <a:ea typeface="Calibri" pitchFamily="34" charset="-122"/>
                <a:cs typeface="Calibri" pitchFamily="34" charset="-120"/>
              </a:rPr>
              <a:t>C-5 · H-5 · H-6</a:t>
            </a:r>
            <a:endParaRPr lang="en-US" sz="1000" dirty="0"/>
          </a:p>
        </p:txBody>
      </p:sp>
      <p:sp>
        <p:nvSpPr>
          <p:cNvPr id="33" name="Text 31"/>
          <p:cNvSpPr txBox="1"/>
          <p:nvPr/>
        </p:nvSpPr>
        <p:spPr>
          <a:xfrm>
            <a:off x="1280160" y="5760720"/>
            <a:ext cx="10241280" cy="475488"/>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21 devices managed of a 622-mailbox estate; no ASR, AV, BitLocker or firewall policy; every user a local admin, no LAPS; 17 controls regressed.</a:t>
            </a:r>
            <a:endParaRPr lang="en-US" sz="1050" dirty="0"/>
          </a:p>
        </p:txBody>
      </p:sp>
      <p:sp>
        <p:nvSpPr>
          <p:cNvPr id="34" name="Text 3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5" name="Text 3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Findings overview</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32 findings across six areas — every one verified by portal, PowerShell or DNS</a:t>
            </a:r>
            <a:endParaRPr lang="en-US" sz="1400" dirty="0"/>
          </a:p>
        </p:txBody>
      </p:sp>
      <p:graphicFrame>
        <p:nvGraphicFramePr>
          <p:cNvPr id="4" name="Chart 0"/>
          <p:cNvGraphicFramePr/>
          <p:nvPr/>
        </p:nvGraphicFramePr>
        <p:xfrm>
          <a:off x="457200" y="1463040"/>
          <a:ext cx="6949440" cy="475488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7772400" y="1463040"/>
            <a:ext cx="3931920" cy="320040"/>
          </a:xfrm>
          <a:prstGeom prst="rect">
            <a:avLst/>
          </a:prstGeom>
          <a:noFill/>
          <a:ln/>
        </p:spPr>
        <p:txBody>
          <a:bodyPr wrap="square" lIns="0" tIns="0" rIns="0" bIns="0" rtlCol="0" anchor="ctr"/>
          <a:lstStyle/>
          <a:p>
            <a:pPr marL="0" indent="0">
              <a:buNone/>
            </a:pPr>
            <a:r>
              <a:rPr lang="en-US" sz="1400" b="1" dirty="0">
                <a:solidFill>
                  <a:srgbClr val="0E7C86"/>
                </a:solidFill>
                <a:latin typeface="Calibri" pitchFamily="34" charset="0"/>
                <a:ea typeface="Calibri" pitchFamily="34" charset="-122"/>
                <a:cs typeface="Calibri" pitchFamily="34" charset="-120"/>
              </a:rPr>
              <a:t>By severity</a:t>
            </a:r>
            <a:endParaRPr lang="en-US" sz="1400" dirty="0"/>
          </a:p>
        </p:txBody>
      </p:sp>
      <p:sp>
        <p:nvSpPr>
          <p:cNvPr id="6" name="Shape 3"/>
          <p:cNvSpPr/>
          <p:nvPr/>
        </p:nvSpPr>
        <p:spPr>
          <a:xfrm>
            <a:off x="7772400" y="1874520"/>
            <a:ext cx="3931920" cy="658368"/>
          </a:xfrm>
          <a:prstGeom prst="roundRect">
            <a:avLst>
              <a:gd name="adj" fmla="val 11111"/>
            </a:avLst>
          </a:prstGeom>
          <a:solidFill>
            <a:srgbClr val="F8D7DA"/>
          </a:solidFill>
          <a:ln w="9525">
            <a:solidFill>
              <a:srgbClr val="F8D7DA"/>
            </a:solidFill>
            <a:prstDash val="solid"/>
          </a:ln>
        </p:spPr>
        <p:txBody>
          <a:bodyPr/>
          <a:lstStyle/>
          <a:p>
            <a:endParaRPr lang="en-US"/>
          </a:p>
        </p:txBody>
      </p:sp>
      <p:sp>
        <p:nvSpPr>
          <p:cNvPr id="7" name="Text 4"/>
          <p:cNvSpPr txBox="1"/>
          <p:nvPr/>
        </p:nvSpPr>
        <p:spPr>
          <a:xfrm>
            <a:off x="7863840" y="1920240"/>
            <a:ext cx="1005840" cy="566928"/>
          </a:xfrm>
          <a:prstGeom prst="rect">
            <a:avLst/>
          </a:prstGeom>
          <a:noFill/>
          <a:ln/>
        </p:spPr>
        <p:txBody>
          <a:bodyPr wrap="square" lIns="0" tIns="0" rIns="0" bIns="0" rtlCol="0" anchor="ctr"/>
          <a:lstStyle/>
          <a:p>
            <a:pPr marL="0" indent="0" algn="ctr">
              <a:buNone/>
            </a:pPr>
            <a:r>
              <a:rPr lang="en-US" sz="2800" b="1" dirty="0">
                <a:solidFill>
                  <a:srgbClr val="B00020"/>
                </a:solidFill>
                <a:latin typeface="Cambria" pitchFamily="34" charset="0"/>
                <a:ea typeface="Cambria" pitchFamily="34" charset="-122"/>
                <a:cs typeface="Cambria" pitchFamily="34" charset="-120"/>
              </a:rPr>
              <a:t>8</a:t>
            </a:r>
            <a:endParaRPr lang="en-US" sz="2800" dirty="0"/>
          </a:p>
        </p:txBody>
      </p:sp>
      <p:sp>
        <p:nvSpPr>
          <p:cNvPr id="8" name="Text 5"/>
          <p:cNvSpPr txBox="1"/>
          <p:nvPr/>
        </p:nvSpPr>
        <p:spPr>
          <a:xfrm>
            <a:off x="8915400" y="1920240"/>
            <a:ext cx="2743200" cy="566928"/>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Critical</a:t>
            </a:r>
            <a:endParaRPr lang="en-US" sz="1300" dirty="0"/>
          </a:p>
          <a:p>
            <a:pPr marL="0" indent="0">
              <a:buNone/>
            </a:pPr>
            <a:r>
              <a:rPr lang="en-US" sz="1000" dirty="0">
                <a:solidFill>
                  <a:srgbClr val="5A6270"/>
                </a:solidFill>
                <a:latin typeface="Calibri" pitchFamily="34" charset="0"/>
                <a:ea typeface="Calibri" pitchFamily="34" charset="-122"/>
                <a:cs typeface="Calibri" pitchFamily="34" charset="-120"/>
              </a:rPr>
              <a:t>Fix within 2 weeks</a:t>
            </a:r>
            <a:endParaRPr lang="en-US" sz="1300" dirty="0"/>
          </a:p>
        </p:txBody>
      </p:sp>
      <p:sp>
        <p:nvSpPr>
          <p:cNvPr id="9" name="Shape 6"/>
          <p:cNvSpPr/>
          <p:nvPr/>
        </p:nvSpPr>
        <p:spPr>
          <a:xfrm>
            <a:off x="7772400" y="2651760"/>
            <a:ext cx="3931920" cy="658368"/>
          </a:xfrm>
          <a:prstGeom prst="roundRect">
            <a:avLst>
              <a:gd name="adj" fmla="val 11111"/>
            </a:avLst>
          </a:prstGeom>
          <a:solidFill>
            <a:srgbClr val="FCE5CD"/>
          </a:solidFill>
          <a:ln w="9525">
            <a:solidFill>
              <a:srgbClr val="FCE5CD"/>
            </a:solidFill>
            <a:prstDash val="solid"/>
          </a:ln>
        </p:spPr>
        <p:txBody>
          <a:bodyPr/>
          <a:lstStyle/>
          <a:p>
            <a:endParaRPr lang="en-US"/>
          </a:p>
        </p:txBody>
      </p:sp>
      <p:sp>
        <p:nvSpPr>
          <p:cNvPr id="10" name="Text 7"/>
          <p:cNvSpPr txBox="1"/>
          <p:nvPr/>
        </p:nvSpPr>
        <p:spPr>
          <a:xfrm>
            <a:off x="7863840" y="2697480"/>
            <a:ext cx="1005840" cy="566928"/>
          </a:xfrm>
          <a:prstGeom prst="rect">
            <a:avLst/>
          </a:prstGeom>
          <a:noFill/>
          <a:ln/>
        </p:spPr>
        <p:txBody>
          <a:bodyPr wrap="square" lIns="0" tIns="0" rIns="0" bIns="0" rtlCol="0" anchor="ctr"/>
          <a:lstStyle/>
          <a:p>
            <a:pPr marL="0" indent="0" algn="ctr">
              <a:buNone/>
            </a:pPr>
            <a:r>
              <a:rPr lang="en-US" sz="2800" b="1" dirty="0">
                <a:solidFill>
                  <a:srgbClr val="D9822B"/>
                </a:solidFill>
                <a:latin typeface="Cambria" pitchFamily="34" charset="0"/>
                <a:ea typeface="Cambria" pitchFamily="34" charset="-122"/>
                <a:cs typeface="Cambria" pitchFamily="34" charset="-120"/>
              </a:rPr>
              <a:t>13</a:t>
            </a:r>
            <a:endParaRPr lang="en-US" sz="2800" dirty="0"/>
          </a:p>
        </p:txBody>
      </p:sp>
      <p:sp>
        <p:nvSpPr>
          <p:cNvPr id="11" name="Text 8"/>
          <p:cNvSpPr txBox="1"/>
          <p:nvPr/>
        </p:nvSpPr>
        <p:spPr>
          <a:xfrm>
            <a:off x="8915400" y="2697480"/>
            <a:ext cx="2743200" cy="566928"/>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High</a:t>
            </a:r>
            <a:endParaRPr lang="en-US" sz="1300" dirty="0"/>
          </a:p>
          <a:p>
            <a:pPr marL="0" indent="0">
              <a:buNone/>
            </a:pPr>
            <a:r>
              <a:rPr lang="en-US" sz="1000" dirty="0">
                <a:solidFill>
                  <a:srgbClr val="5A6270"/>
                </a:solidFill>
                <a:latin typeface="Calibri" pitchFamily="34" charset="0"/>
                <a:ea typeface="Calibri" pitchFamily="34" charset="-122"/>
                <a:cs typeface="Calibri" pitchFamily="34" charset="-120"/>
              </a:rPr>
              <a:t>Fix within 60 days</a:t>
            </a:r>
            <a:endParaRPr lang="en-US" sz="1300" dirty="0"/>
          </a:p>
        </p:txBody>
      </p:sp>
      <p:sp>
        <p:nvSpPr>
          <p:cNvPr id="12" name="Shape 9"/>
          <p:cNvSpPr/>
          <p:nvPr/>
        </p:nvSpPr>
        <p:spPr>
          <a:xfrm>
            <a:off x="7772400" y="3429000"/>
            <a:ext cx="3931920" cy="658368"/>
          </a:xfrm>
          <a:prstGeom prst="roundRect">
            <a:avLst>
              <a:gd name="adj" fmla="val 11111"/>
            </a:avLst>
          </a:prstGeom>
          <a:solidFill>
            <a:srgbClr val="FFF3B0"/>
          </a:solidFill>
          <a:ln w="9525">
            <a:solidFill>
              <a:srgbClr val="FFF3B0"/>
            </a:solidFill>
            <a:prstDash val="solid"/>
          </a:ln>
        </p:spPr>
        <p:txBody>
          <a:bodyPr/>
          <a:lstStyle/>
          <a:p>
            <a:endParaRPr lang="en-US"/>
          </a:p>
        </p:txBody>
      </p:sp>
      <p:sp>
        <p:nvSpPr>
          <p:cNvPr id="13" name="Text 10"/>
          <p:cNvSpPr txBox="1"/>
          <p:nvPr/>
        </p:nvSpPr>
        <p:spPr>
          <a:xfrm>
            <a:off x="7863840" y="3474720"/>
            <a:ext cx="1005840" cy="566928"/>
          </a:xfrm>
          <a:prstGeom prst="rect">
            <a:avLst/>
          </a:prstGeom>
          <a:noFill/>
          <a:ln/>
        </p:spPr>
        <p:txBody>
          <a:bodyPr wrap="square" lIns="0" tIns="0" rIns="0" bIns="0" rtlCol="0" anchor="ctr"/>
          <a:lstStyle/>
          <a:p>
            <a:pPr marL="0" indent="0" algn="ctr">
              <a:buNone/>
            </a:pPr>
            <a:r>
              <a:rPr lang="en-US" sz="2800" b="1" dirty="0">
                <a:solidFill>
                  <a:srgbClr val="C9A400"/>
                </a:solidFill>
                <a:latin typeface="Cambria" pitchFamily="34" charset="0"/>
                <a:ea typeface="Cambria" pitchFamily="34" charset="-122"/>
                <a:cs typeface="Cambria" pitchFamily="34" charset="-120"/>
              </a:rPr>
              <a:t>8</a:t>
            </a:r>
            <a:endParaRPr lang="en-US" sz="2800" dirty="0"/>
          </a:p>
        </p:txBody>
      </p:sp>
      <p:sp>
        <p:nvSpPr>
          <p:cNvPr id="14" name="Text 11"/>
          <p:cNvSpPr txBox="1"/>
          <p:nvPr/>
        </p:nvSpPr>
        <p:spPr>
          <a:xfrm>
            <a:off x="8915400" y="3474720"/>
            <a:ext cx="2743200" cy="566928"/>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Medium</a:t>
            </a:r>
            <a:endParaRPr lang="en-US" sz="1300" dirty="0"/>
          </a:p>
          <a:p>
            <a:pPr marL="0" indent="0">
              <a:buNone/>
            </a:pPr>
            <a:r>
              <a:rPr lang="en-US" sz="1000" dirty="0">
                <a:solidFill>
                  <a:srgbClr val="5A6270"/>
                </a:solidFill>
                <a:latin typeface="Calibri" pitchFamily="34" charset="0"/>
                <a:ea typeface="Calibri" pitchFamily="34" charset="-122"/>
                <a:cs typeface="Calibri" pitchFamily="34" charset="-120"/>
              </a:rPr>
              <a:t>Fix within 120 days</a:t>
            </a:r>
            <a:endParaRPr lang="en-US" sz="1300" dirty="0"/>
          </a:p>
        </p:txBody>
      </p:sp>
      <p:sp>
        <p:nvSpPr>
          <p:cNvPr id="15" name="Shape 12"/>
          <p:cNvSpPr/>
          <p:nvPr/>
        </p:nvSpPr>
        <p:spPr>
          <a:xfrm>
            <a:off x="7772400" y="4206240"/>
            <a:ext cx="3931920" cy="658368"/>
          </a:xfrm>
          <a:prstGeom prst="roundRect">
            <a:avLst>
              <a:gd name="adj" fmla="val 11111"/>
            </a:avLst>
          </a:prstGeom>
          <a:solidFill>
            <a:srgbClr val="DFF0D8"/>
          </a:solidFill>
          <a:ln w="9525">
            <a:solidFill>
              <a:srgbClr val="DFF0D8"/>
            </a:solidFill>
            <a:prstDash val="solid"/>
          </a:ln>
        </p:spPr>
        <p:txBody>
          <a:bodyPr/>
          <a:lstStyle/>
          <a:p>
            <a:endParaRPr lang="en-US"/>
          </a:p>
        </p:txBody>
      </p:sp>
      <p:sp>
        <p:nvSpPr>
          <p:cNvPr id="16" name="Text 13"/>
          <p:cNvSpPr txBox="1"/>
          <p:nvPr/>
        </p:nvSpPr>
        <p:spPr>
          <a:xfrm>
            <a:off x="7863840" y="4251960"/>
            <a:ext cx="1005840" cy="566928"/>
          </a:xfrm>
          <a:prstGeom prst="rect">
            <a:avLst/>
          </a:prstGeom>
          <a:noFill/>
          <a:ln/>
        </p:spPr>
        <p:txBody>
          <a:bodyPr wrap="square" lIns="0" tIns="0" rIns="0" bIns="0" rtlCol="0" anchor="ctr"/>
          <a:lstStyle/>
          <a:p>
            <a:pPr marL="0" indent="0" algn="ctr">
              <a:buNone/>
            </a:pPr>
            <a:r>
              <a:rPr lang="en-US" sz="2800" b="1" dirty="0">
                <a:solidFill>
                  <a:srgbClr val="4C7A34"/>
                </a:solidFill>
                <a:latin typeface="Cambria" pitchFamily="34" charset="0"/>
                <a:ea typeface="Cambria" pitchFamily="34" charset="-122"/>
                <a:cs typeface="Cambria" pitchFamily="34" charset="-120"/>
              </a:rPr>
              <a:t>3</a:t>
            </a:r>
            <a:endParaRPr lang="en-US" sz="2800" dirty="0"/>
          </a:p>
        </p:txBody>
      </p:sp>
      <p:sp>
        <p:nvSpPr>
          <p:cNvPr id="17" name="Text 14"/>
          <p:cNvSpPr txBox="1"/>
          <p:nvPr/>
        </p:nvSpPr>
        <p:spPr>
          <a:xfrm>
            <a:off x="8915400" y="4251960"/>
            <a:ext cx="2743200" cy="566928"/>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Low</a:t>
            </a:r>
            <a:endParaRPr lang="en-US" sz="1300" dirty="0"/>
          </a:p>
          <a:p>
            <a:pPr marL="0" indent="0">
              <a:buNone/>
            </a:pPr>
            <a:r>
              <a:rPr lang="en-US" sz="1000" dirty="0">
                <a:solidFill>
                  <a:srgbClr val="5A6270"/>
                </a:solidFill>
                <a:latin typeface="Calibri" pitchFamily="34" charset="0"/>
                <a:ea typeface="Calibri" pitchFamily="34" charset="-122"/>
                <a:cs typeface="Calibri" pitchFamily="34" charset="-120"/>
              </a:rPr>
              <a:t>Hygiene and cost</a:t>
            </a:r>
            <a:endParaRPr lang="en-US" sz="1300" dirty="0"/>
          </a:p>
        </p:txBody>
      </p:sp>
      <p:sp>
        <p:nvSpPr>
          <p:cNvPr id="18" name="Text 15"/>
          <p:cNvSpPr txBox="1"/>
          <p:nvPr/>
        </p:nvSpPr>
        <p:spPr>
          <a:xfrm>
            <a:off x="7772400" y="5120640"/>
            <a:ext cx="3931920" cy="822960"/>
          </a:xfrm>
          <a:prstGeom prst="rect">
            <a:avLst/>
          </a:prstGeom>
          <a:noFill/>
          <a:ln/>
        </p:spPr>
        <p:txBody>
          <a:bodyPr wrap="square" lIns="0" tIns="0" rIns="0" bIns="0" rtlCol="0" anchor="t"/>
          <a:lstStyle/>
          <a:p>
            <a:pPr marL="0" indent="0">
              <a:buNone/>
            </a:pPr>
            <a:r>
              <a:rPr lang="en-US" sz="1100" i="1" dirty="0">
                <a:solidFill>
                  <a:srgbClr val="5A6270"/>
                </a:solidFill>
                <a:latin typeface="Calibri" pitchFamily="34" charset="0"/>
                <a:ea typeface="Calibri" pitchFamily="34" charset="-122"/>
                <a:cs typeface="Calibri" pitchFamily="34" charset="-120"/>
              </a:rPr>
              <a:t>Effort: 19 of 32 findings are "S" — under a day each. Phase 0 needs no licence change.</a:t>
            </a:r>
            <a:endParaRPr lang="en-US" sz="1100" dirty="0"/>
          </a:p>
        </p:txBody>
      </p:sp>
      <p:sp>
        <p:nvSpPr>
          <p:cNvPr id="19" name="Text 16"/>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0" name="Text 17"/>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Identity &amp; Access</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Admins are covered; the general population and the policy set are not</a:t>
            </a:r>
            <a:endParaRPr lang="en-US" sz="1400" dirty="0"/>
          </a:p>
        </p:txBody>
      </p:sp>
      <p:sp>
        <p:nvSpPr>
          <p:cNvPr id="4" name="Shape 2"/>
          <p:cNvSpPr/>
          <p:nvPr/>
        </p:nvSpPr>
        <p:spPr>
          <a:xfrm>
            <a:off x="457200" y="1463040"/>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66928" y="1572768"/>
            <a:ext cx="868680" cy="274320"/>
          </a:xfrm>
          <a:prstGeom prst="roundRect">
            <a:avLst>
              <a:gd name="adj" fmla="val 16667"/>
            </a:avLst>
          </a:prstGeom>
          <a:solidFill>
            <a:srgbClr val="B00020"/>
          </a:solidFill>
          <a:ln/>
        </p:spPr>
        <p:txBody>
          <a:bodyPr/>
          <a:lstStyle/>
          <a:p>
            <a:endParaRPr lang="en-US"/>
          </a:p>
        </p:txBody>
      </p:sp>
      <p:sp>
        <p:nvSpPr>
          <p:cNvPr id="6" name="Text 4"/>
          <p:cNvSpPr txBox="1"/>
          <p:nvPr/>
        </p:nvSpPr>
        <p:spPr>
          <a:xfrm>
            <a:off x="566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C-8 · CRIT</a:t>
            </a:r>
            <a:endParaRPr lang="en-US" sz="850" dirty="0"/>
          </a:p>
        </p:txBody>
      </p:sp>
      <p:sp>
        <p:nvSpPr>
          <p:cNvPr id="7" name="Text 5"/>
          <p:cNvSpPr txBox="1"/>
          <p:nvPr/>
        </p:nvSpPr>
        <p:spPr>
          <a:xfrm>
            <a:off x="1508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 Global Administrator is flagged at risk (medium) and 15 other risky users are unremediated</a:t>
            </a:r>
            <a:endParaRPr lang="en-US" sz="1050" dirty="0"/>
          </a:p>
        </p:txBody>
      </p:sp>
      <p:sp>
        <p:nvSpPr>
          <p:cNvPr id="8" name="Text 6"/>
          <p:cNvSpPr txBox="1"/>
          <p:nvPr/>
        </p:nvSpPr>
        <p:spPr>
          <a:xfrm>
            <a:off x="566928" y="1920240"/>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Identity Protection shows 16 users in the atRisk state (3 medium, 13 low), including Global Administrator ██████@████████.com — risk last updated 2 September 2026, the day of the assessment. Some low-risk flags date back to…</a:t>
            </a:r>
            <a:endParaRPr lang="en-US" sz="900" dirty="0"/>
          </a:p>
        </p:txBody>
      </p:sp>
      <p:sp>
        <p:nvSpPr>
          <p:cNvPr id="9" name="Shape 7"/>
          <p:cNvSpPr/>
          <p:nvPr/>
        </p:nvSpPr>
        <p:spPr>
          <a:xfrm>
            <a:off x="457200" y="2578608"/>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566928" y="2688336"/>
            <a:ext cx="868680" cy="274320"/>
          </a:xfrm>
          <a:prstGeom prst="roundRect">
            <a:avLst>
              <a:gd name="adj" fmla="val 16667"/>
            </a:avLst>
          </a:prstGeom>
          <a:solidFill>
            <a:srgbClr val="B00020"/>
          </a:solidFill>
          <a:ln/>
        </p:spPr>
        <p:txBody>
          <a:bodyPr/>
          <a:lstStyle/>
          <a:p>
            <a:endParaRPr lang="en-US"/>
          </a:p>
        </p:txBody>
      </p:sp>
      <p:sp>
        <p:nvSpPr>
          <p:cNvPr id="11" name="Text 9"/>
          <p:cNvSpPr txBox="1"/>
          <p:nvPr/>
        </p:nvSpPr>
        <p:spPr>
          <a:xfrm>
            <a:off x="566928" y="268833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C-3 · CRIT</a:t>
            </a:r>
            <a:endParaRPr lang="en-US" sz="850" dirty="0"/>
          </a:p>
        </p:txBody>
      </p:sp>
      <p:sp>
        <p:nvSpPr>
          <p:cNvPr id="12" name="Text 10"/>
          <p:cNvSpPr txBox="1"/>
          <p:nvPr/>
        </p:nvSpPr>
        <p:spPr>
          <a:xfrm>
            <a:off x="1508760" y="265176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Every strong MFA method is disabled in the Authentication methods policy; only Email OTP is enabled</a:t>
            </a:r>
            <a:endParaRPr lang="en-US" sz="1050" dirty="0"/>
          </a:p>
        </p:txBody>
      </p:sp>
      <p:sp>
        <p:nvSpPr>
          <p:cNvPr id="13" name="Text 11"/>
          <p:cNvSpPr txBox="1"/>
          <p:nvPr/>
        </p:nvSpPr>
        <p:spPr>
          <a:xfrm>
            <a:off x="566928" y="3035808"/>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Passkey/FIDO2, Microsoft Authenticator, SMS, Temporary Access Pass, OATH tokens, voice and certificate-based authentication are all disabled. Email OTP alone is enabled. Migration from the legacy per-user MFA policy is 'in…</a:t>
            </a:r>
            <a:endParaRPr lang="en-US" sz="900" dirty="0"/>
          </a:p>
        </p:txBody>
      </p:sp>
      <p:sp>
        <p:nvSpPr>
          <p:cNvPr id="14" name="Shape 12"/>
          <p:cNvSpPr/>
          <p:nvPr/>
        </p:nvSpPr>
        <p:spPr>
          <a:xfrm>
            <a:off x="457200" y="3694176"/>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566928" y="3803904"/>
            <a:ext cx="868680" cy="274320"/>
          </a:xfrm>
          <a:prstGeom prst="roundRect">
            <a:avLst>
              <a:gd name="adj" fmla="val 16667"/>
            </a:avLst>
          </a:prstGeom>
          <a:solidFill>
            <a:srgbClr val="B00020"/>
          </a:solidFill>
          <a:ln/>
        </p:spPr>
        <p:txBody>
          <a:bodyPr/>
          <a:lstStyle/>
          <a:p>
            <a:endParaRPr lang="en-US"/>
          </a:p>
        </p:txBody>
      </p:sp>
      <p:sp>
        <p:nvSpPr>
          <p:cNvPr id="16" name="Text 14"/>
          <p:cNvSpPr txBox="1"/>
          <p:nvPr/>
        </p:nvSpPr>
        <p:spPr>
          <a:xfrm>
            <a:off x="566928" y="380390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C-4 · CRIT</a:t>
            </a:r>
            <a:endParaRPr lang="en-US" sz="850" dirty="0"/>
          </a:p>
        </p:txBody>
      </p:sp>
      <p:sp>
        <p:nvSpPr>
          <p:cNvPr id="17" name="Text 15"/>
          <p:cNvSpPr txBox="1"/>
          <p:nvPr/>
        </p:nvSpPr>
        <p:spPr>
          <a:xfrm>
            <a:off x="1508760" y="376732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174 of 717 identities (24%) cannot perform MFA; 365 users have no Conditional Access entitlement</a:t>
            </a:r>
            <a:endParaRPr lang="en-US" sz="1050" dirty="0"/>
          </a:p>
        </p:txBody>
      </p:sp>
      <p:sp>
        <p:nvSpPr>
          <p:cNvPr id="18" name="Text 16"/>
          <p:cNvSpPr txBox="1"/>
          <p:nvPr/>
        </p:nvSpPr>
        <p:spPr>
          <a:xfrm>
            <a:off x="566928" y="4151376"/>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The customer 'MFA' Conditional Access policy correctly targets all users and all apps (verified), but 174 identities have no registered second factor and 92% cannot use passwordless. Licensing verification shows 365 Business…</a:t>
            </a:r>
            <a:endParaRPr lang="en-US" sz="900" dirty="0"/>
          </a:p>
        </p:txBody>
      </p:sp>
      <p:sp>
        <p:nvSpPr>
          <p:cNvPr id="19" name="Shape 17"/>
          <p:cNvSpPr/>
          <p:nvPr/>
        </p:nvSpPr>
        <p:spPr>
          <a:xfrm>
            <a:off x="457200" y="4809744"/>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566928" y="4919472"/>
            <a:ext cx="868680" cy="274320"/>
          </a:xfrm>
          <a:prstGeom prst="roundRect">
            <a:avLst>
              <a:gd name="adj" fmla="val 16667"/>
            </a:avLst>
          </a:prstGeom>
          <a:solidFill>
            <a:srgbClr val="D9822B"/>
          </a:solidFill>
          <a:ln/>
        </p:spPr>
        <p:txBody>
          <a:bodyPr/>
          <a:lstStyle/>
          <a:p>
            <a:endParaRPr lang="en-US"/>
          </a:p>
        </p:txBody>
      </p:sp>
      <p:sp>
        <p:nvSpPr>
          <p:cNvPr id="21" name="Text 19"/>
          <p:cNvSpPr txBox="1"/>
          <p:nvPr/>
        </p:nvSpPr>
        <p:spPr>
          <a:xfrm>
            <a:off x="566928" y="4919472"/>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H-3 · HIGH</a:t>
            </a:r>
            <a:endParaRPr lang="en-US" sz="850" dirty="0"/>
          </a:p>
        </p:txBody>
      </p:sp>
      <p:sp>
        <p:nvSpPr>
          <p:cNvPr id="22" name="Text 20"/>
          <p:cNvSpPr txBox="1"/>
          <p:nvPr/>
        </p:nvSpPr>
        <p:spPr>
          <a:xfrm>
            <a:off x="1508760" y="4882896"/>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Admin-portal MFA and phishing-resistant admin MFA policies are Report-only; the risky sign-in policy covers one group</a:t>
            </a:r>
            <a:endParaRPr lang="en-US" sz="1050" dirty="0"/>
          </a:p>
        </p:txBody>
      </p:sp>
      <p:sp>
        <p:nvSpPr>
          <p:cNvPr id="23" name="Text 21"/>
          <p:cNvSpPr txBox="1"/>
          <p:nvPr/>
        </p:nvSpPr>
        <p:spPr>
          <a:xfrm>
            <a:off x="566928" y="5266944"/>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policy detail: two of five Conditional Access policies enforce nothing. The Microsoft-managed admin-portal MFA policy (14 roles) and the Baseline Security Mode phishing-resistant admin MFA policy (19 roles, created 20…</a:t>
            </a:r>
            <a:endParaRPr lang="en-US" sz="900" dirty="0"/>
          </a:p>
        </p:txBody>
      </p:sp>
      <p:sp>
        <p:nvSpPr>
          <p:cNvPr id="24" name="Shape 22"/>
          <p:cNvSpPr/>
          <p:nvPr/>
        </p:nvSpPr>
        <p:spPr>
          <a:xfrm>
            <a:off x="6172200" y="1463040"/>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5" name="Shape 23"/>
          <p:cNvSpPr/>
          <p:nvPr/>
        </p:nvSpPr>
        <p:spPr>
          <a:xfrm>
            <a:off x="6281928" y="1572768"/>
            <a:ext cx="868680" cy="274320"/>
          </a:xfrm>
          <a:prstGeom prst="roundRect">
            <a:avLst>
              <a:gd name="adj" fmla="val 16667"/>
            </a:avLst>
          </a:prstGeom>
          <a:solidFill>
            <a:srgbClr val="D9822B"/>
          </a:solidFill>
          <a:ln/>
        </p:spPr>
        <p:txBody>
          <a:bodyPr/>
          <a:lstStyle/>
          <a:p>
            <a:endParaRPr lang="en-US"/>
          </a:p>
        </p:txBody>
      </p:sp>
      <p:sp>
        <p:nvSpPr>
          <p:cNvPr id="26" name="Text 24"/>
          <p:cNvSpPr txBox="1"/>
          <p:nvPr/>
        </p:nvSpPr>
        <p:spPr>
          <a:xfrm>
            <a:off x="6281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H-12 · HIGH</a:t>
            </a:r>
            <a:endParaRPr lang="en-US" sz="850" dirty="0"/>
          </a:p>
        </p:txBody>
      </p:sp>
      <p:sp>
        <p:nvSpPr>
          <p:cNvPr id="27" name="Text 25"/>
          <p:cNvSpPr txBox="1"/>
          <p:nvPr/>
        </p:nvSpPr>
        <p:spPr>
          <a:xfrm>
            <a:off x="7223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No emergency-access (break-glass) account; all 24 privileged role assignments are permanent; PIM unused despite P2 entitlement</a:t>
            </a:r>
            <a:endParaRPr lang="en-US" sz="1050" dirty="0"/>
          </a:p>
        </p:txBody>
      </p:sp>
      <p:sp>
        <p:nvSpPr>
          <p:cNvPr id="28" name="Text 26"/>
          <p:cNvSpPr txBox="1"/>
          <p:nvPr/>
        </p:nvSpPr>
        <p:spPr>
          <a:xfrm>
            <a:off x="6281928" y="1920240"/>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24 active directory-role assignments across 4 people, all 'Assigned' with no end date; zero PIM eligible assignments. All three Global Administrators are in daily use (last sign-in 2 Sep 2026); none is a dedicated,…</a:t>
            </a:r>
            <a:endParaRPr lang="en-US" sz="900" dirty="0"/>
          </a:p>
        </p:txBody>
      </p:sp>
      <p:sp>
        <p:nvSpPr>
          <p:cNvPr id="29" name="Shape 27"/>
          <p:cNvSpPr/>
          <p:nvPr/>
        </p:nvSpPr>
        <p:spPr>
          <a:xfrm>
            <a:off x="6172200" y="2578608"/>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30" name="Shape 28"/>
          <p:cNvSpPr/>
          <p:nvPr/>
        </p:nvSpPr>
        <p:spPr>
          <a:xfrm>
            <a:off x="6281928" y="2688336"/>
            <a:ext cx="868680" cy="274320"/>
          </a:xfrm>
          <a:prstGeom prst="roundRect">
            <a:avLst>
              <a:gd name="adj" fmla="val 16667"/>
            </a:avLst>
          </a:prstGeom>
          <a:solidFill>
            <a:srgbClr val="D9822B"/>
          </a:solidFill>
          <a:ln/>
        </p:spPr>
        <p:txBody>
          <a:bodyPr/>
          <a:lstStyle/>
          <a:p>
            <a:endParaRPr lang="en-US"/>
          </a:p>
        </p:txBody>
      </p:sp>
      <p:sp>
        <p:nvSpPr>
          <p:cNvPr id="31" name="Text 29"/>
          <p:cNvSpPr txBox="1"/>
          <p:nvPr/>
        </p:nvSpPr>
        <p:spPr>
          <a:xfrm>
            <a:off x="6281928" y="268833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H-10 · HIGH</a:t>
            </a:r>
            <a:endParaRPr lang="en-US" sz="850" dirty="0"/>
          </a:p>
        </p:txBody>
      </p:sp>
      <p:sp>
        <p:nvSpPr>
          <p:cNvPr id="32" name="Text 30"/>
          <p:cNvSpPr txBox="1"/>
          <p:nvPr/>
        </p:nvSpPr>
        <p:spPr>
          <a:xfrm>
            <a:off x="7223760" y="265176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Standard users can register applications, create tenants and read their own BitLocker keys; user consent runs on a custom policy</a:t>
            </a:r>
            <a:endParaRPr lang="en-US" sz="1050" dirty="0"/>
          </a:p>
        </p:txBody>
      </p:sp>
      <p:sp>
        <p:nvSpPr>
          <p:cNvPr id="33" name="Text 31"/>
          <p:cNvSpPr txBox="1"/>
          <p:nvPr/>
        </p:nvSpPr>
        <p:spPr>
          <a:xfrm>
            <a:off x="6281928" y="3035808"/>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authorization policy: AllowedToCreateApps = true, AllowedToCreateTenants = true, AllowedToReadBitlockerKeysForOwnedDevice = true, AllowEmailVerifiedUsersToJoinOrganization = true. Entra admin center is not restricted.…</a:t>
            </a:r>
            <a:endParaRPr lang="en-US" sz="900" dirty="0"/>
          </a:p>
        </p:txBody>
      </p:sp>
      <p:sp>
        <p:nvSpPr>
          <p:cNvPr id="34" name="Shape 32"/>
          <p:cNvSpPr/>
          <p:nvPr/>
        </p:nvSpPr>
        <p:spPr>
          <a:xfrm>
            <a:off x="6172200" y="3694176"/>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35" name="Shape 33"/>
          <p:cNvSpPr/>
          <p:nvPr/>
        </p:nvSpPr>
        <p:spPr>
          <a:xfrm>
            <a:off x="6281928" y="3803904"/>
            <a:ext cx="868680" cy="274320"/>
          </a:xfrm>
          <a:prstGeom prst="roundRect">
            <a:avLst>
              <a:gd name="adj" fmla="val 16667"/>
            </a:avLst>
          </a:prstGeom>
          <a:solidFill>
            <a:srgbClr val="D9822B"/>
          </a:solidFill>
          <a:ln/>
        </p:spPr>
        <p:txBody>
          <a:bodyPr/>
          <a:lstStyle/>
          <a:p>
            <a:endParaRPr lang="en-US"/>
          </a:p>
        </p:txBody>
      </p:sp>
      <p:sp>
        <p:nvSpPr>
          <p:cNvPr id="36" name="Text 34"/>
          <p:cNvSpPr txBox="1"/>
          <p:nvPr/>
        </p:nvSpPr>
        <p:spPr>
          <a:xfrm>
            <a:off x="6281928" y="380390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H-11 · HIGH</a:t>
            </a:r>
            <a:endParaRPr lang="en-US" sz="850" dirty="0"/>
          </a:p>
        </p:txBody>
      </p:sp>
      <p:sp>
        <p:nvSpPr>
          <p:cNvPr id="37" name="Text 35"/>
          <p:cNvSpPr txBox="1"/>
          <p:nvPr/>
        </p:nvSpPr>
        <p:spPr>
          <a:xfrm>
            <a:off x="7223760" y="376732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190 enabled accounts have not signed in for 90+ days (87 never); each is a licensed, MFA-less attack surface</a:t>
            </a:r>
            <a:endParaRPr lang="en-US" sz="1050" dirty="0"/>
          </a:p>
        </p:txBody>
      </p:sp>
      <p:sp>
        <p:nvSpPr>
          <p:cNvPr id="38" name="Text 36"/>
          <p:cNvSpPr txBox="1"/>
          <p:nvPr/>
        </p:nvSpPr>
        <p:spPr>
          <a:xfrm>
            <a:off x="6281928" y="4151376"/>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from sign-in activity: of 574 enabled member accounts, 190 have no sign-in in 90 days (161 beyond 180 days) and 87 have never signed in at all. 75 accounts are already disabled.</a:t>
            </a:r>
            <a:endParaRPr lang="en-US" sz="900" dirty="0"/>
          </a:p>
        </p:txBody>
      </p:sp>
      <p:sp>
        <p:nvSpPr>
          <p:cNvPr id="39" name="Shape 37"/>
          <p:cNvSpPr/>
          <p:nvPr/>
        </p:nvSpPr>
        <p:spPr>
          <a:xfrm>
            <a:off x="6172200" y="4809744"/>
            <a:ext cx="5532120" cy="1005840"/>
          </a:xfrm>
          <a:prstGeom prst="roundRect">
            <a:avLst>
              <a:gd name="adj" fmla="val 727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40" name="Shape 38"/>
          <p:cNvSpPr/>
          <p:nvPr/>
        </p:nvSpPr>
        <p:spPr>
          <a:xfrm>
            <a:off x="6281928" y="4919472"/>
            <a:ext cx="868680" cy="274320"/>
          </a:xfrm>
          <a:prstGeom prst="roundRect">
            <a:avLst>
              <a:gd name="adj" fmla="val 16667"/>
            </a:avLst>
          </a:prstGeom>
          <a:solidFill>
            <a:srgbClr val="C9A400"/>
          </a:solidFill>
          <a:ln/>
        </p:spPr>
        <p:txBody>
          <a:bodyPr/>
          <a:lstStyle/>
          <a:p>
            <a:endParaRPr lang="en-US"/>
          </a:p>
        </p:txBody>
      </p:sp>
      <p:sp>
        <p:nvSpPr>
          <p:cNvPr id="41" name="Text 39"/>
          <p:cNvSpPr txBox="1"/>
          <p:nvPr/>
        </p:nvSpPr>
        <p:spPr>
          <a:xfrm>
            <a:off x="6281928" y="4919472"/>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M-5 · MEDI</a:t>
            </a:r>
            <a:endParaRPr lang="en-US" sz="850" dirty="0"/>
          </a:p>
        </p:txBody>
      </p:sp>
      <p:sp>
        <p:nvSpPr>
          <p:cNvPr id="42" name="Text 40"/>
          <p:cNvSpPr txBox="1"/>
          <p:nvPr/>
        </p:nvSpPr>
        <p:spPr>
          <a:xfrm>
            <a:off x="7223760" y="4882896"/>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On-premises password protection is in Audit mode; no custom banned-password list; on-premises AD is unassessed</a:t>
            </a:r>
            <a:endParaRPr lang="en-US" sz="1050" dirty="0"/>
          </a:p>
        </p:txBody>
      </p:sp>
      <p:sp>
        <p:nvSpPr>
          <p:cNvPr id="43" name="Text 41"/>
          <p:cNvSpPr txBox="1"/>
          <p:nvPr/>
        </p:nvSpPr>
        <p:spPr>
          <a:xfrm>
            <a:off x="6281928" y="5266944"/>
            <a:ext cx="5303520" cy="50292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Password protection for Windows Server AD is deployed but in Audit rather than Enforced mode, and the custom banned list is empty. Secure Score items for LDAP signing (0/7), LDAP encryption (0/7), NTLM (0/8), LM authentication…</a:t>
            </a:r>
            <a:endParaRPr lang="en-US" sz="900" dirty="0"/>
          </a:p>
        </p:txBody>
      </p:sp>
      <p:sp>
        <p:nvSpPr>
          <p:cNvPr id="44" name="Text 42"/>
          <p:cNvSpPr txBox="1"/>
          <p:nvPr/>
        </p:nvSpPr>
        <p:spPr>
          <a:xfrm>
            <a:off x="457200" y="5971032"/>
            <a:ext cx="11247120" cy="548640"/>
          </a:xfrm>
          <a:prstGeom prst="rect">
            <a:avLst/>
          </a:prstGeom>
          <a:noFill/>
          <a:ln/>
        </p:spPr>
        <p:txBody>
          <a:bodyPr wrap="square" lIns="0" tIns="0" rIns="0" bIns="0" rtlCol="0" anchor="t"/>
          <a:lstStyle/>
          <a:p>
            <a:pPr marL="0" indent="0">
              <a:buNone/>
            </a:pPr>
            <a:r>
              <a:rPr lang="en-US" sz="1050" i="1" dirty="0">
                <a:solidFill>
                  <a:srgbClr val="0E7C86"/>
                </a:solidFill>
                <a:latin typeface="Calibri" pitchFamily="34" charset="0"/>
                <a:ea typeface="Calibri" pitchFamily="34" charset="-122"/>
                <a:cs typeface="Calibri" pitchFamily="34" charset="-120"/>
              </a:rPr>
              <a:t>Also: M-6 (46 OAuth grants not inventoried) · M-8 (unrestricted device registration, 50 devices per user, no MFA to join). Verified: the MFA and legacy-auth CA policies do cover all users — the gap is registration, licensing and the missing policy set.</a:t>
            </a:r>
            <a:endParaRPr lang="en-US" sz="1050" dirty="0"/>
          </a:p>
        </p:txBody>
      </p:sp>
      <p:sp>
        <p:nvSpPr>
          <p:cNvPr id="45" name="Text 43"/>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46" name="Text 44"/>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Email Security</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The preset does the heavy lifting; authentication, impersonation and forwarding are unaddressed</a:t>
            </a:r>
            <a:endParaRPr lang="en-US" sz="1400" dirty="0"/>
          </a:p>
        </p:txBody>
      </p:sp>
      <p:sp>
        <p:nvSpPr>
          <p:cNvPr id="4" name="Shape 2"/>
          <p:cNvSpPr/>
          <p:nvPr/>
        </p:nvSpPr>
        <p:spPr>
          <a:xfrm>
            <a:off x="457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66928" y="1572768"/>
            <a:ext cx="868680" cy="274320"/>
          </a:xfrm>
          <a:prstGeom prst="roundRect">
            <a:avLst>
              <a:gd name="adj" fmla="val 16667"/>
            </a:avLst>
          </a:prstGeom>
          <a:solidFill>
            <a:srgbClr val="B00020"/>
          </a:solidFill>
          <a:ln/>
        </p:spPr>
        <p:txBody>
          <a:bodyPr/>
          <a:lstStyle/>
          <a:p>
            <a:endParaRPr lang="en-US"/>
          </a:p>
        </p:txBody>
      </p:sp>
      <p:sp>
        <p:nvSpPr>
          <p:cNvPr id="6" name="Text 4"/>
          <p:cNvSpPr txBox="1"/>
          <p:nvPr/>
        </p:nvSpPr>
        <p:spPr>
          <a:xfrm>
            <a:off x="566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C-2 · CRIT</a:t>
            </a:r>
            <a:endParaRPr lang="en-US" sz="850" dirty="0"/>
          </a:p>
        </p:txBody>
      </p:sp>
      <p:sp>
        <p:nvSpPr>
          <p:cNvPr id="7" name="Text 5"/>
          <p:cNvSpPr txBox="1"/>
          <p:nvPr/>
        </p:nvSpPr>
        <p:spPr>
          <a:xfrm>
            <a:off x="1508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DKIM is disabled on 34 of 35 domains and DMARC is absent on 21; every brand domain is spoofable</a:t>
            </a:r>
            <a:endParaRPr lang="en-US" sz="1050" dirty="0"/>
          </a:p>
        </p:txBody>
      </p:sp>
      <p:sp>
        <p:nvSpPr>
          <p:cNvPr id="8" name="Text 6"/>
          <p:cNvSpPr txBox="1"/>
          <p:nvPr/>
        </p:nvSpPr>
        <p:spPr>
          <a:xfrm>
            <a:off x="566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DKIM signing has never been enabled for 34 accepted domains including the primary domain ████████.com. External DNS verification (3 Sep 2026) shows 21 domains have no DMARC record, 7 are at p=none, and only 7 enforce (5 quarantine, 2 reject) — on SPF alignment alone.</a:t>
            </a:r>
            <a:endParaRPr lang="en-US" sz="900" dirty="0"/>
          </a:p>
        </p:txBody>
      </p:sp>
      <p:sp>
        <p:nvSpPr>
          <p:cNvPr id="9" name="Shape 7"/>
          <p:cNvSpPr/>
          <p:nvPr/>
        </p:nvSpPr>
        <p:spPr>
          <a:xfrm>
            <a:off x="457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566928" y="3054096"/>
            <a:ext cx="868680" cy="274320"/>
          </a:xfrm>
          <a:prstGeom prst="roundRect">
            <a:avLst>
              <a:gd name="adj" fmla="val 16667"/>
            </a:avLst>
          </a:prstGeom>
          <a:solidFill>
            <a:srgbClr val="D9822B"/>
          </a:solidFill>
          <a:ln/>
        </p:spPr>
        <p:txBody>
          <a:bodyPr/>
          <a:lstStyle/>
          <a:p>
            <a:endParaRPr lang="en-US"/>
          </a:p>
        </p:txBody>
      </p:sp>
      <p:sp>
        <p:nvSpPr>
          <p:cNvPr id="11" name="Text 9"/>
          <p:cNvSpPr txBox="1"/>
          <p:nvPr/>
        </p:nvSpPr>
        <p:spPr>
          <a:xfrm>
            <a:off x="566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H-7 · HIGH</a:t>
            </a:r>
            <a:endParaRPr lang="en-US" sz="850" dirty="0"/>
          </a:p>
        </p:txBody>
      </p:sp>
      <p:sp>
        <p:nvSpPr>
          <p:cNvPr id="12" name="Text 10"/>
          <p:cNvSpPr txBox="1"/>
          <p:nvPr/>
        </p:nvSpPr>
        <p:spPr>
          <a:xfrm>
            <a:off x="1508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Impersonation protection covers 1 user and 0 of 35 domains, with impersonation attempts already observed</a:t>
            </a:r>
            <a:endParaRPr lang="en-US" sz="1050" dirty="0"/>
          </a:p>
        </p:txBody>
      </p:sp>
      <p:sp>
        <p:nvSpPr>
          <p:cNvPr id="13" name="Text 11"/>
          <p:cNvSpPr txBox="1"/>
          <p:nvPr/>
        </p:nvSpPr>
        <p:spPr>
          <a:xfrm>
            <a:off x="566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Of 350 available protected-user slots, 1 is used; of 50 protected-domain slots, 0. Defender reported 1 impersonation detection in the prior 7 days and the Tenant Allow/Block List contains a manually-blocked sender described as a 'fake email with [executive] name'.</a:t>
            </a:r>
            <a:endParaRPr lang="en-US" sz="900" dirty="0"/>
          </a:p>
        </p:txBody>
      </p:sp>
      <p:sp>
        <p:nvSpPr>
          <p:cNvPr id="14" name="Shape 12"/>
          <p:cNvSpPr/>
          <p:nvPr/>
        </p:nvSpPr>
        <p:spPr>
          <a:xfrm>
            <a:off x="457200" y="4425696"/>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566928" y="4535424"/>
            <a:ext cx="868680" cy="274320"/>
          </a:xfrm>
          <a:prstGeom prst="roundRect">
            <a:avLst>
              <a:gd name="adj" fmla="val 16667"/>
            </a:avLst>
          </a:prstGeom>
          <a:solidFill>
            <a:srgbClr val="D9822B"/>
          </a:solidFill>
          <a:ln/>
        </p:spPr>
        <p:txBody>
          <a:bodyPr/>
          <a:lstStyle/>
          <a:p>
            <a:endParaRPr lang="en-US"/>
          </a:p>
        </p:txBody>
      </p:sp>
      <p:sp>
        <p:nvSpPr>
          <p:cNvPr id="16" name="Text 14"/>
          <p:cNvSpPr txBox="1"/>
          <p:nvPr/>
        </p:nvSpPr>
        <p:spPr>
          <a:xfrm>
            <a:off x="566928" y="453542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H-9 · HIGH</a:t>
            </a:r>
            <a:endParaRPr lang="en-US" sz="850" dirty="0"/>
          </a:p>
        </p:txBody>
      </p:sp>
      <p:sp>
        <p:nvSpPr>
          <p:cNvPr id="17" name="Text 15"/>
          <p:cNvSpPr txBox="1"/>
          <p:nvPr/>
        </p:nvSpPr>
        <p:spPr>
          <a:xfrm>
            <a:off x="1508760" y="449884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External auto-forwarding is not blocked by policy</a:t>
            </a:r>
            <a:endParaRPr lang="en-US" sz="1050" dirty="0"/>
          </a:p>
        </p:txBody>
      </p:sp>
      <p:sp>
        <p:nvSpPr>
          <p:cNvPr id="18" name="Text 16"/>
          <p:cNvSpPr txBox="1"/>
          <p:nvPr/>
        </p:nvSpPr>
        <p:spPr>
          <a:xfrm>
            <a:off x="566928" y="4882896"/>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the outbound spam policy AutoForwardingMode is 'Automatic' and the default remote domain has AutoForwardEnabled = true. Secure Score confirms 'Ensure all forms of mail forwarding are blocked' at 0/5. 33 mailboxes currently forward — all to internal addresses — and 0 external auto-forwards occurred in the prior 7 days.</a:t>
            </a:r>
            <a:endParaRPr lang="en-US" sz="900" dirty="0"/>
          </a:p>
        </p:txBody>
      </p:sp>
      <p:sp>
        <p:nvSpPr>
          <p:cNvPr id="19" name="Shape 17"/>
          <p:cNvSpPr/>
          <p:nvPr/>
        </p:nvSpPr>
        <p:spPr>
          <a:xfrm>
            <a:off x="6172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6281928" y="1572768"/>
            <a:ext cx="868680" cy="274320"/>
          </a:xfrm>
          <a:prstGeom prst="roundRect">
            <a:avLst>
              <a:gd name="adj" fmla="val 16667"/>
            </a:avLst>
          </a:prstGeom>
          <a:solidFill>
            <a:srgbClr val="D9822B"/>
          </a:solidFill>
          <a:ln/>
        </p:spPr>
        <p:txBody>
          <a:bodyPr/>
          <a:lstStyle/>
          <a:p>
            <a:endParaRPr lang="en-US"/>
          </a:p>
        </p:txBody>
      </p:sp>
      <p:sp>
        <p:nvSpPr>
          <p:cNvPr id="21" name="Text 19"/>
          <p:cNvSpPr txBox="1"/>
          <p:nvPr/>
        </p:nvSpPr>
        <p:spPr>
          <a:xfrm>
            <a:off x="6281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H-13 · HIGH</a:t>
            </a:r>
            <a:endParaRPr lang="en-US" sz="850" dirty="0"/>
          </a:p>
        </p:txBody>
      </p:sp>
      <p:sp>
        <p:nvSpPr>
          <p:cNvPr id="22" name="Text 20"/>
          <p:cNvSpPr txBox="1"/>
          <p:nvPr/>
        </p:nvSpPr>
        <p:spPr>
          <a:xfrm>
            <a:off x="7223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 transport rule sets SCL −1 for any sender claiming a ███.com domain — a spoofable filtering bypass</a:t>
            </a:r>
            <a:endParaRPr lang="en-US" sz="1050" dirty="0"/>
          </a:p>
        </p:txBody>
      </p:sp>
      <p:sp>
        <p:nvSpPr>
          <p:cNvPr id="23" name="Text 21"/>
          <p:cNvSpPr txBox="1"/>
          <p:nvPr/>
        </p:nvSpPr>
        <p:spPr>
          <a:xfrm>
            <a:off x="6281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rule contents: 'Whitelist ███.com' (priority 0, enabled, fired within 2 hours of capture) sets the spam confidence level to −1 whenever the sender's address domain is ███.com, track.███.com, reply.███.com or notify.███.com. The condition checks the claimed sender domain only — not authentication results.</a:t>
            </a:r>
            <a:endParaRPr lang="en-US" sz="900" dirty="0"/>
          </a:p>
        </p:txBody>
      </p:sp>
      <p:sp>
        <p:nvSpPr>
          <p:cNvPr id="24" name="Shape 22"/>
          <p:cNvSpPr/>
          <p:nvPr/>
        </p:nvSpPr>
        <p:spPr>
          <a:xfrm>
            <a:off x="6172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5" name="Shape 23"/>
          <p:cNvSpPr/>
          <p:nvPr/>
        </p:nvSpPr>
        <p:spPr>
          <a:xfrm>
            <a:off x="6281928" y="3054096"/>
            <a:ext cx="868680" cy="274320"/>
          </a:xfrm>
          <a:prstGeom prst="roundRect">
            <a:avLst>
              <a:gd name="adj" fmla="val 16667"/>
            </a:avLst>
          </a:prstGeom>
          <a:solidFill>
            <a:srgbClr val="C9A400"/>
          </a:solidFill>
          <a:ln/>
        </p:spPr>
        <p:txBody>
          <a:bodyPr/>
          <a:lstStyle/>
          <a:p>
            <a:endParaRPr lang="en-US"/>
          </a:p>
        </p:txBody>
      </p:sp>
      <p:sp>
        <p:nvSpPr>
          <p:cNvPr id="26" name="Text 24"/>
          <p:cNvSpPr txBox="1"/>
          <p:nvPr/>
        </p:nvSpPr>
        <p:spPr>
          <a:xfrm>
            <a:off x="6281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M-4 · MEDI</a:t>
            </a:r>
            <a:endParaRPr lang="en-US" sz="850" dirty="0"/>
          </a:p>
        </p:txBody>
      </p:sp>
      <p:sp>
        <p:nvSpPr>
          <p:cNvPr id="27" name="Text 25"/>
          <p:cNvSpPr txBox="1"/>
          <p:nvPr/>
        </p:nvSpPr>
        <p:spPr>
          <a:xfrm>
            <a:off x="7223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E-signature BCC rule is undocumented and references legacy-tenant addresses</a:t>
            </a:r>
            <a:endParaRPr lang="en-US" sz="1050" dirty="0"/>
          </a:p>
        </p:txBody>
      </p:sp>
      <p:sp>
        <p:nvSpPr>
          <p:cNvPr id="28" name="Text 26"/>
          <p:cNvSpPr txBox="1"/>
          <p:nvPr/>
        </p:nvSpPr>
        <p:spPr>
          <a:xfrm>
            <a:off x="6281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rule contents: 'BCC signed emais' blind-copies completed Adobe Sign / DocuSign / EchoSign notifications sent to a list of named executives to ████████@██████████.com The intent (a central archive of executed agreements) is legitimate; the rule is undocumented, contains a typo in its name, lists recipients on the retired ██████████.com domain and…</a:t>
            </a:r>
            <a:endParaRPr lang="en-US" sz="900" dirty="0"/>
          </a:p>
        </p:txBody>
      </p:sp>
      <p:sp>
        <p:nvSpPr>
          <p:cNvPr id="29" name="Text 27"/>
          <p:cNvSpPr txBox="1"/>
          <p:nvPr/>
        </p:nvSpPr>
        <p:spPr>
          <a:xfrm>
            <a:off x="457200" y="5952744"/>
            <a:ext cx="11247120" cy="548640"/>
          </a:xfrm>
          <a:prstGeom prst="rect">
            <a:avLst/>
          </a:prstGeom>
          <a:noFill/>
          <a:ln/>
        </p:spPr>
        <p:txBody>
          <a:bodyPr wrap="square" lIns="0" tIns="0" rIns="0" bIns="0" rtlCol="0" anchor="t"/>
          <a:lstStyle/>
          <a:p>
            <a:pPr marL="0" indent="0">
              <a:buNone/>
            </a:pPr>
            <a:r>
              <a:rPr lang="en-US" sz="1050" i="1" dirty="0">
                <a:solidFill>
                  <a:srgbClr val="0E7C86"/>
                </a:solidFill>
                <a:latin typeface="Calibri" pitchFamily="34" charset="0"/>
                <a:ea typeface="Calibri" pitchFamily="34" charset="-122"/>
                <a:cs typeface="Calibri" pitchFamily="34" charset="-120"/>
              </a:rPr>
              <a:t>Verified by DNS: SPF present with hard-fail on 33/35 domains (positive); DKIM signed on 1/35; DMARC absent on 21, monitor-only on 7, enforcing on 7 (SPF-only). One domain's DKIM records still point at a previous tenant.</a:t>
            </a:r>
            <a:endParaRPr lang="en-US" sz="1050" dirty="0"/>
          </a:p>
        </p:txBody>
      </p:sp>
      <p:sp>
        <p:nvSpPr>
          <p:cNvPr id="30" name="Text 28"/>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1" name="Text 29"/>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Endpoint Security</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Detection is on; prevention and configuration management are not</a:t>
            </a:r>
            <a:endParaRPr lang="en-US" sz="1400" dirty="0"/>
          </a:p>
        </p:txBody>
      </p:sp>
      <p:sp>
        <p:nvSpPr>
          <p:cNvPr id="4" name="Shape 2"/>
          <p:cNvSpPr/>
          <p:nvPr/>
        </p:nvSpPr>
        <p:spPr>
          <a:xfrm>
            <a:off x="457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66928" y="1572768"/>
            <a:ext cx="868680" cy="274320"/>
          </a:xfrm>
          <a:prstGeom prst="roundRect">
            <a:avLst>
              <a:gd name="adj" fmla="val 16667"/>
            </a:avLst>
          </a:prstGeom>
          <a:solidFill>
            <a:srgbClr val="B00020"/>
          </a:solidFill>
          <a:ln/>
        </p:spPr>
        <p:txBody>
          <a:bodyPr/>
          <a:lstStyle/>
          <a:p>
            <a:endParaRPr lang="en-US"/>
          </a:p>
        </p:txBody>
      </p:sp>
      <p:sp>
        <p:nvSpPr>
          <p:cNvPr id="6" name="Text 4"/>
          <p:cNvSpPr txBox="1"/>
          <p:nvPr/>
        </p:nvSpPr>
        <p:spPr>
          <a:xfrm>
            <a:off x="566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C-5 · CRIT</a:t>
            </a:r>
            <a:endParaRPr lang="en-US" sz="850" dirty="0"/>
          </a:p>
        </p:txBody>
      </p:sp>
      <p:sp>
        <p:nvSpPr>
          <p:cNvPr id="7" name="Text 5"/>
          <p:cNvSpPr txBox="1"/>
          <p:nvPr/>
        </p:nvSpPr>
        <p:spPr>
          <a:xfrm>
            <a:off x="1508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No Attack Surface Reduction policy exists — all 19 ASR rules unconfigured</a:t>
            </a:r>
            <a:endParaRPr lang="en-US" sz="1050" dirty="0"/>
          </a:p>
        </p:txBody>
      </p:sp>
      <p:sp>
        <p:nvSpPr>
          <p:cNvPr id="8" name="Text 6"/>
          <p:cNvSpPr txBox="1"/>
          <p:nvPr/>
        </p:nvSpPr>
        <p:spPr>
          <a:xfrm>
            <a:off x="566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Zero ASR policies in Intune. All 19 rules score 0/9 and occupy ranks 1–19 in Secure Score (~14 percentage points behind a single policy).</a:t>
            </a:r>
            <a:endParaRPr lang="en-US" sz="900" dirty="0"/>
          </a:p>
        </p:txBody>
      </p:sp>
      <p:sp>
        <p:nvSpPr>
          <p:cNvPr id="9" name="Shape 7"/>
          <p:cNvSpPr/>
          <p:nvPr/>
        </p:nvSpPr>
        <p:spPr>
          <a:xfrm>
            <a:off x="457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566928" y="3054096"/>
            <a:ext cx="868680" cy="274320"/>
          </a:xfrm>
          <a:prstGeom prst="roundRect">
            <a:avLst>
              <a:gd name="adj" fmla="val 16667"/>
            </a:avLst>
          </a:prstGeom>
          <a:solidFill>
            <a:srgbClr val="D9822B"/>
          </a:solidFill>
          <a:ln/>
        </p:spPr>
        <p:txBody>
          <a:bodyPr/>
          <a:lstStyle/>
          <a:p>
            <a:endParaRPr lang="en-US"/>
          </a:p>
        </p:txBody>
      </p:sp>
      <p:sp>
        <p:nvSpPr>
          <p:cNvPr id="11" name="Text 9"/>
          <p:cNvSpPr txBox="1"/>
          <p:nvPr/>
        </p:nvSpPr>
        <p:spPr>
          <a:xfrm>
            <a:off x="566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H-4 · HIGH</a:t>
            </a:r>
            <a:endParaRPr lang="en-US" sz="850" dirty="0"/>
          </a:p>
        </p:txBody>
      </p:sp>
      <p:sp>
        <p:nvSpPr>
          <p:cNvPr id="12" name="Text 10"/>
          <p:cNvSpPr txBox="1"/>
          <p:nvPr/>
        </p:nvSpPr>
        <p:spPr>
          <a:xfrm>
            <a:off x="1508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Device compliance is not a condition of access; the only compliance policy targets deprecated Android device-administrator</a:t>
            </a:r>
            <a:endParaRPr lang="en-US" sz="1050" dirty="0"/>
          </a:p>
        </p:txBody>
      </p:sp>
      <p:sp>
        <p:nvSpPr>
          <p:cNvPr id="13" name="Text 11"/>
          <p:cNvSpPr txBox="1"/>
          <p:nvPr/>
        </p:nvSpPr>
        <p:spPr>
          <a:xfrm>
            <a:off x="566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one compliance policy exists (Android device administrator, last modified 28 Mar 2022 — a management channel Microsoft retired 31 Dec 2024). No Windows compliance policy exists for 21 Windows endpoints and no Conditional Access policy references device compliance.</a:t>
            </a:r>
            <a:endParaRPr lang="en-US" sz="900" dirty="0"/>
          </a:p>
        </p:txBody>
      </p:sp>
      <p:sp>
        <p:nvSpPr>
          <p:cNvPr id="14" name="Shape 12"/>
          <p:cNvSpPr/>
          <p:nvPr/>
        </p:nvSpPr>
        <p:spPr>
          <a:xfrm>
            <a:off x="457200" y="4425696"/>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566928" y="4535424"/>
            <a:ext cx="868680" cy="274320"/>
          </a:xfrm>
          <a:prstGeom prst="roundRect">
            <a:avLst>
              <a:gd name="adj" fmla="val 16667"/>
            </a:avLst>
          </a:prstGeom>
          <a:solidFill>
            <a:srgbClr val="D9822B"/>
          </a:solidFill>
          <a:ln/>
        </p:spPr>
        <p:txBody>
          <a:bodyPr/>
          <a:lstStyle/>
          <a:p>
            <a:endParaRPr lang="en-US"/>
          </a:p>
        </p:txBody>
      </p:sp>
      <p:sp>
        <p:nvSpPr>
          <p:cNvPr id="16" name="Text 14"/>
          <p:cNvSpPr txBox="1"/>
          <p:nvPr/>
        </p:nvSpPr>
        <p:spPr>
          <a:xfrm>
            <a:off x="566928" y="453542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H-5 · HIGH</a:t>
            </a:r>
            <a:endParaRPr lang="en-US" sz="850" dirty="0"/>
          </a:p>
        </p:txBody>
      </p:sp>
      <p:sp>
        <p:nvSpPr>
          <p:cNvPr id="17" name="Text 15"/>
          <p:cNvSpPr txBox="1"/>
          <p:nvPr/>
        </p:nvSpPr>
        <p:spPr>
          <a:xfrm>
            <a:off x="1508760" y="449884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No antivirus, BitLocker, firewall or security-baseline policy in Intune; 17 controls have regressed</a:t>
            </a:r>
            <a:endParaRPr lang="en-US" sz="1050" dirty="0"/>
          </a:p>
        </p:txBody>
      </p:sp>
      <p:sp>
        <p:nvSpPr>
          <p:cNvPr id="18" name="Text 16"/>
          <p:cNvSpPr txBox="1"/>
          <p:nvPr/>
        </p:nvSpPr>
        <p:spPr>
          <a:xfrm>
            <a:off x="566928" y="4882896"/>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zero endpoint security policies for AV, disk encryption and firewall; zero security baselines deployed (template intentCount = 0). Secure Score shows 17 previously-satisfied controls regressed — real-time protection, cloud-delivered protection, firewall profiles, tamper protection, BitLocker, Credential Guard, built-in Administrator account.</a:t>
            </a:r>
            <a:endParaRPr lang="en-US" sz="900" dirty="0"/>
          </a:p>
        </p:txBody>
      </p:sp>
      <p:sp>
        <p:nvSpPr>
          <p:cNvPr id="19" name="Shape 17"/>
          <p:cNvSpPr/>
          <p:nvPr/>
        </p:nvSpPr>
        <p:spPr>
          <a:xfrm>
            <a:off x="6172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6281928" y="1572768"/>
            <a:ext cx="868680" cy="274320"/>
          </a:xfrm>
          <a:prstGeom prst="roundRect">
            <a:avLst>
              <a:gd name="adj" fmla="val 16667"/>
            </a:avLst>
          </a:prstGeom>
          <a:solidFill>
            <a:srgbClr val="D9822B"/>
          </a:solidFill>
          <a:ln/>
        </p:spPr>
        <p:txBody>
          <a:bodyPr/>
          <a:lstStyle/>
          <a:p>
            <a:endParaRPr lang="en-US"/>
          </a:p>
        </p:txBody>
      </p:sp>
      <p:sp>
        <p:nvSpPr>
          <p:cNvPr id="21" name="Text 19"/>
          <p:cNvSpPr txBox="1"/>
          <p:nvPr/>
        </p:nvSpPr>
        <p:spPr>
          <a:xfrm>
            <a:off x="6281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H-6 · HIGH</a:t>
            </a:r>
            <a:endParaRPr lang="en-US" sz="850" dirty="0"/>
          </a:p>
        </p:txBody>
      </p:sp>
      <p:sp>
        <p:nvSpPr>
          <p:cNvPr id="22" name="Text 20"/>
          <p:cNvSpPr txBox="1"/>
          <p:nvPr/>
        </p:nvSpPr>
        <p:spPr>
          <a:xfrm>
            <a:off x="7223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Every user is a local administrator; LAPS disabled; Global Admins are local admins on all Entra-joined devices</a:t>
            </a:r>
            <a:endParaRPr lang="en-US" sz="1050" dirty="0"/>
          </a:p>
        </p:txBody>
      </p:sp>
      <p:sp>
        <p:nvSpPr>
          <p:cNvPr id="23" name="Text 21"/>
          <p:cNvSpPr txBox="1"/>
          <p:nvPr/>
        </p:nvSpPr>
        <p:spPr>
          <a:xfrm>
            <a:off x="6281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Registering users are added as local administrators, Global Administrators are added as local admins on every Entra-joined device, Entra LAPS is disabled and users can read their own BitLocker keys (AllowedToReadBitlockerKeysForOwnedDevice = true). Credential Guard is regressed and LSA protection unconfigured.</a:t>
            </a:r>
            <a:endParaRPr lang="en-US" sz="900" dirty="0"/>
          </a:p>
        </p:txBody>
      </p:sp>
      <p:sp>
        <p:nvSpPr>
          <p:cNvPr id="24" name="Shape 22"/>
          <p:cNvSpPr/>
          <p:nvPr/>
        </p:nvSpPr>
        <p:spPr>
          <a:xfrm>
            <a:off x="6172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5" name="Shape 23"/>
          <p:cNvSpPr/>
          <p:nvPr/>
        </p:nvSpPr>
        <p:spPr>
          <a:xfrm>
            <a:off x="6281928" y="3054096"/>
            <a:ext cx="868680" cy="274320"/>
          </a:xfrm>
          <a:prstGeom prst="roundRect">
            <a:avLst>
              <a:gd name="adj" fmla="val 16667"/>
            </a:avLst>
          </a:prstGeom>
          <a:solidFill>
            <a:srgbClr val="C9A400"/>
          </a:solidFill>
          <a:ln/>
        </p:spPr>
        <p:txBody>
          <a:bodyPr/>
          <a:lstStyle/>
          <a:p>
            <a:endParaRPr lang="en-US"/>
          </a:p>
        </p:txBody>
      </p:sp>
      <p:sp>
        <p:nvSpPr>
          <p:cNvPr id="26" name="Text 24"/>
          <p:cNvSpPr txBox="1"/>
          <p:nvPr/>
        </p:nvSpPr>
        <p:spPr>
          <a:xfrm>
            <a:off x="6281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M-2 · MEDI</a:t>
            </a:r>
            <a:endParaRPr lang="en-US" sz="850" dirty="0"/>
          </a:p>
        </p:txBody>
      </p:sp>
      <p:sp>
        <p:nvSpPr>
          <p:cNvPr id="27" name="Text 25"/>
          <p:cNvSpPr txBox="1"/>
          <p:nvPr/>
        </p:nvSpPr>
        <p:spPr>
          <a:xfrm>
            <a:off x="7223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Only 21 endpoints are managed against 622 mailboxes; 17 of 21 are workgroup-joined</a:t>
            </a:r>
            <a:endParaRPr lang="en-US" sz="1050" dirty="0"/>
          </a:p>
        </p:txBody>
      </p:sp>
      <p:sp>
        <p:nvSpPr>
          <p:cNvPr id="28" name="Text 26"/>
          <p:cNvSpPr txBox="1"/>
          <p:nvPr/>
        </p:nvSpPr>
        <p:spPr>
          <a:xfrm>
            <a:off x="6281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Whatever comprises the remainder of the estate — personal devices, dispensary POS and back-office PCs, contractor laptops — is outside Intune and Defender visibility while unmanaged devices retain full SharePoint access (H-8). 17 of 21 managed devices are workgroup rather than Entra-joined, which limits device-based Conditional Access and Windows Hello…</a:t>
            </a:r>
            <a:endParaRPr lang="en-US" sz="900" dirty="0"/>
          </a:p>
        </p:txBody>
      </p:sp>
      <p:sp>
        <p:nvSpPr>
          <p:cNvPr id="29" name="Shape 27"/>
          <p:cNvSpPr/>
          <p:nvPr/>
        </p:nvSpPr>
        <p:spPr>
          <a:xfrm>
            <a:off x="6172200" y="4425696"/>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30" name="Shape 28"/>
          <p:cNvSpPr/>
          <p:nvPr/>
        </p:nvSpPr>
        <p:spPr>
          <a:xfrm>
            <a:off x="6281928" y="4535424"/>
            <a:ext cx="868680" cy="274320"/>
          </a:xfrm>
          <a:prstGeom prst="roundRect">
            <a:avLst>
              <a:gd name="adj" fmla="val 16667"/>
            </a:avLst>
          </a:prstGeom>
          <a:solidFill>
            <a:srgbClr val="C9A400"/>
          </a:solidFill>
          <a:ln/>
        </p:spPr>
        <p:txBody>
          <a:bodyPr/>
          <a:lstStyle/>
          <a:p>
            <a:endParaRPr lang="en-US"/>
          </a:p>
        </p:txBody>
      </p:sp>
      <p:sp>
        <p:nvSpPr>
          <p:cNvPr id="31" name="Text 29"/>
          <p:cNvSpPr txBox="1"/>
          <p:nvPr/>
        </p:nvSpPr>
        <p:spPr>
          <a:xfrm>
            <a:off x="6281928" y="453542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M-3 · MEDI</a:t>
            </a:r>
            <a:endParaRPr lang="en-US" sz="850" dirty="0"/>
          </a:p>
        </p:txBody>
      </p:sp>
      <p:sp>
        <p:nvSpPr>
          <p:cNvPr id="32" name="Text 30"/>
          <p:cNvSpPr txBox="1"/>
          <p:nvPr/>
        </p:nvSpPr>
        <p:spPr>
          <a:xfrm>
            <a:off x="7223760" y="449884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9 of 21 devices carry High exposure; 2 run unsupported Windows 10 22H2; 1 has stopped reporting</a:t>
            </a:r>
            <a:endParaRPr lang="en-US" sz="1050" dirty="0"/>
          </a:p>
        </p:txBody>
      </p:sp>
      <p:sp>
        <p:nvSpPr>
          <p:cNvPr id="33" name="Text 31"/>
          <p:cNvSpPr txBox="1"/>
          <p:nvPr/>
        </p:nvSpPr>
        <p:spPr>
          <a:xfrm>
            <a:off x="6281928" y="4882896"/>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Nine devices have unpatched exploitable vulnerabilities. Two devices (██-███-██-███-██, desktop-███████) run Windows 10 22H2, unsupported since October 2025 and receiving no security updates. One device (desktop-███████) has sent no telemetry since 22 August 2026.</a:t>
            </a:r>
            <a:endParaRPr lang="en-US" sz="900" dirty="0"/>
          </a:p>
        </p:txBody>
      </p:sp>
      <p:sp>
        <p:nvSpPr>
          <p:cNvPr id="34" name="Text 32"/>
          <p:cNvSpPr txBox="1"/>
          <p:nvPr/>
        </p:nvSpPr>
        <p:spPr>
          <a:xfrm>
            <a:off x="457200" y="5952744"/>
            <a:ext cx="11247120" cy="548640"/>
          </a:xfrm>
          <a:prstGeom prst="rect">
            <a:avLst/>
          </a:prstGeom>
          <a:noFill/>
          <a:ln/>
        </p:spPr>
        <p:txBody>
          <a:bodyPr wrap="square" lIns="0" tIns="0" rIns="0" bIns="0" rtlCol="0" anchor="t"/>
          <a:lstStyle/>
          <a:p>
            <a:pPr marL="0" indent="0">
              <a:buNone/>
            </a:pPr>
            <a:r>
              <a:rPr lang="en-US" sz="1050" i="1" dirty="0">
                <a:solidFill>
                  <a:srgbClr val="0E7C86"/>
                </a:solidFill>
                <a:latin typeface="Calibri" pitchFamily="34" charset="0"/>
                <a:ea typeface="Calibri" pitchFamily="34" charset="-122"/>
                <a:cs typeface="Calibri" pitchFamily="34" charset="-120"/>
              </a:rPr>
              <a:t>Secure Score ranks 1–19 are all ASR rules (~14 points) behind one Intune policy. 17 previously-satisfied controls have regressed. 21 devices managed; 17 workgroup-joined; 2 on unsupported Windows 10.</a:t>
            </a:r>
            <a:endParaRPr lang="en-US" sz="1050" dirty="0"/>
          </a:p>
        </p:txBody>
      </p:sp>
      <p:sp>
        <p:nvSpPr>
          <p:cNvPr id="35" name="Text 33"/>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6" name="Text 34"/>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Collaboration &amp; Sharing</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Every control at its most permissive setting — and they compound</a:t>
            </a:r>
            <a:endParaRPr lang="en-US" sz="1400" dirty="0"/>
          </a:p>
        </p:txBody>
      </p:sp>
      <p:sp>
        <p:nvSpPr>
          <p:cNvPr id="4" name="Shape 2"/>
          <p:cNvSpPr/>
          <p:nvPr/>
        </p:nvSpPr>
        <p:spPr>
          <a:xfrm>
            <a:off x="457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66928" y="1572768"/>
            <a:ext cx="868680" cy="274320"/>
          </a:xfrm>
          <a:prstGeom prst="roundRect">
            <a:avLst>
              <a:gd name="adj" fmla="val 16667"/>
            </a:avLst>
          </a:prstGeom>
          <a:solidFill>
            <a:srgbClr val="B00020"/>
          </a:solidFill>
          <a:ln/>
        </p:spPr>
        <p:txBody>
          <a:bodyPr/>
          <a:lstStyle/>
          <a:p>
            <a:endParaRPr lang="en-US"/>
          </a:p>
        </p:txBody>
      </p:sp>
      <p:sp>
        <p:nvSpPr>
          <p:cNvPr id="6" name="Text 4"/>
          <p:cNvSpPr txBox="1"/>
          <p:nvPr/>
        </p:nvSpPr>
        <p:spPr>
          <a:xfrm>
            <a:off x="566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C-1 · CRIT</a:t>
            </a:r>
            <a:endParaRPr lang="en-US" sz="850" dirty="0"/>
          </a:p>
        </p:txBody>
      </p:sp>
      <p:sp>
        <p:nvSpPr>
          <p:cNvPr id="7" name="Text 5"/>
          <p:cNvSpPr txBox="1"/>
          <p:nvPr/>
        </p:nvSpPr>
        <p:spPr>
          <a:xfrm>
            <a:off x="1508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Anonymous, never-expiring, edit-capable external sharing is the tenant default</a:t>
            </a:r>
            <a:endParaRPr lang="en-US" sz="1050" dirty="0"/>
          </a:p>
        </p:txBody>
      </p:sp>
      <p:sp>
        <p:nvSpPr>
          <p:cNvPr id="8" name="Text 6"/>
          <p:cNvSpPr txBox="1"/>
          <p:nvPr/>
        </p:nvSpPr>
        <p:spPr>
          <a:xfrm>
            <a:off x="566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SharePoint and OneDrive external sharing are set to Anyone. The default link is 'Anyone with the link' with Edit permission, no expiration, and folder links permit upload.</a:t>
            </a:r>
            <a:endParaRPr lang="en-US" sz="900" dirty="0"/>
          </a:p>
        </p:txBody>
      </p:sp>
      <p:sp>
        <p:nvSpPr>
          <p:cNvPr id="9" name="Shape 7"/>
          <p:cNvSpPr/>
          <p:nvPr/>
        </p:nvSpPr>
        <p:spPr>
          <a:xfrm>
            <a:off x="457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566928" y="3054096"/>
            <a:ext cx="868680" cy="274320"/>
          </a:xfrm>
          <a:prstGeom prst="roundRect">
            <a:avLst>
              <a:gd name="adj" fmla="val 16667"/>
            </a:avLst>
          </a:prstGeom>
          <a:solidFill>
            <a:srgbClr val="D9822B"/>
          </a:solidFill>
          <a:ln/>
        </p:spPr>
        <p:txBody>
          <a:bodyPr/>
          <a:lstStyle/>
          <a:p>
            <a:endParaRPr lang="en-US"/>
          </a:p>
        </p:txBody>
      </p:sp>
      <p:sp>
        <p:nvSpPr>
          <p:cNvPr id="11" name="Text 9"/>
          <p:cNvSpPr txBox="1"/>
          <p:nvPr/>
        </p:nvSpPr>
        <p:spPr>
          <a:xfrm>
            <a:off x="566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H-1 · HIGH</a:t>
            </a:r>
            <a:endParaRPr lang="en-US" sz="850" dirty="0"/>
          </a:p>
        </p:txBody>
      </p:sp>
      <p:sp>
        <p:nvSpPr>
          <p:cNvPr id="12" name="Text 10"/>
          <p:cNvSpPr txBox="1"/>
          <p:nvPr/>
        </p:nvSpPr>
        <p:spPr>
          <a:xfrm>
            <a:off x="1508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Any user can invite any external address as a guest; 143 guests exist with no lifecycle</a:t>
            </a:r>
            <a:endParaRPr lang="en-US" sz="1050" dirty="0"/>
          </a:p>
        </p:txBody>
      </p:sp>
      <p:sp>
        <p:nvSpPr>
          <p:cNvPr id="13" name="Text 11"/>
          <p:cNvSpPr txBox="1"/>
          <p:nvPr/>
        </p:nvSpPr>
        <p:spPr>
          <a:xfrm>
            <a:off x="566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Guest invitation is open to 'Anyone in the organization, including guests' from 'Any domain'. Verified count is 143 guest accounts (the portal sample showed 71): 62 have never signed in and 50 more have not signed in for over 90 days.</a:t>
            </a:r>
            <a:endParaRPr lang="en-US" sz="900" dirty="0"/>
          </a:p>
        </p:txBody>
      </p:sp>
      <p:sp>
        <p:nvSpPr>
          <p:cNvPr id="14" name="Shape 12"/>
          <p:cNvSpPr/>
          <p:nvPr/>
        </p:nvSpPr>
        <p:spPr>
          <a:xfrm>
            <a:off x="457200" y="4425696"/>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566928" y="4535424"/>
            <a:ext cx="868680" cy="274320"/>
          </a:xfrm>
          <a:prstGeom prst="roundRect">
            <a:avLst>
              <a:gd name="adj" fmla="val 16667"/>
            </a:avLst>
          </a:prstGeom>
          <a:solidFill>
            <a:srgbClr val="D9822B"/>
          </a:solidFill>
          <a:ln/>
        </p:spPr>
        <p:txBody>
          <a:bodyPr/>
          <a:lstStyle/>
          <a:p>
            <a:endParaRPr lang="en-US"/>
          </a:p>
        </p:txBody>
      </p:sp>
      <p:sp>
        <p:nvSpPr>
          <p:cNvPr id="16" name="Text 14"/>
          <p:cNvSpPr txBox="1"/>
          <p:nvPr/>
        </p:nvSpPr>
        <p:spPr>
          <a:xfrm>
            <a:off x="566928" y="4535424"/>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H-2 · HIGH</a:t>
            </a:r>
            <a:endParaRPr lang="en-US" sz="850" dirty="0"/>
          </a:p>
        </p:txBody>
      </p:sp>
      <p:sp>
        <p:nvSpPr>
          <p:cNvPr id="17" name="Text 15"/>
          <p:cNvSpPr txBox="1"/>
          <p:nvPr/>
        </p:nvSpPr>
        <p:spPr>
          <a:xfrm>
            <a:off x="1508760" y="4498848"/>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Teams federation is open to every external domain; anonymous meeting join and open presenter rights</a:t>
            </a:r>
            <a:endParaRPr lang="en-US" sz="1050" dirty="0"/>
          </a:p>
        </p:txBody>
      </p:sp>
      <p:sp>
        <p:nvSpPr>
          <p:cNvPr id="18" name="Text 16"/>
          <p:cNvSpPr txBox="1"/>
          <p:nvPr/>
        </p:nvSpPr>
        <p:spPr>
          <a:xfrm>
            <a:off x="566928" y="4882896"/>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'Allow all external domains' with guest access, private calling and video enabled; no allow-list or block-list. Secure Score flags anonymous meeting join (0/1) and unrestricted presenters (0/2).</a:t>
            </a:r>
            <a:endParaRPr lang="en-US" sz="900" dirty="0"/>
          </a:p>
        </p:txBody>
      </p:sp>
      <p:sp>
        <p:nvSpPr>
          <p:cNvPr id="19" name="Shape 17"/>
          <p:cNvSpPr/>
          <p:nvPr/>
        </p:nvSpPr>
        <p:spPr>
          <a:xfrm>
            <a:off x="6172200" y="1463040"/>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6281928" y="1572768"/>
            <a:ext cx="868680" cy="274320"/>
          </a:xfrm>
          <a:prstGeom prst="roundRect">
            <a:avLst>
              <a:gd name="adj" fmla="val 16667"/>
            </a:avLst>
          </a:prstGeom>
          <a:solidFill>
            <a:srgbClr val="D9822B"/>
          </a:solidFill>
          <a:ln/>
        </p:spPr>
        <p:txBody>
          <a:bodyPr/>
          <a:lstStyle/>
          <a:p>
            <a:endParaRPr lang="en-US"/>
          </a:p>
        </p:txBody>
      </p:sp>
      <p:sp>
        <p:nvSpPr>
          <p:cNvPr id="21" name="Text 19"/>
          <p:cNvSpPr txBox="1"/>
          <p:nvPr/>
        </p:nvSpPr>
        <p:spPr>
          <a:xfrm>
            <a:off x="6281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H-8 · HIGH</a:t>
            </a:r>
            <a:endParaRPr lang="en-US" sz="850" dirty="0"/>
          </a:p>
        </p:txBody>
      </p:sp>
      <p:sp>
        <p:nvSpPr>
          <p:cNvPr id="22" name="Text 20"/>
          <p:cNvSpPr txBox="1"/>
          <p:nvPr/>
        </p:nvSpPr>
        <p:spPr>
          <a:xfrm>
            <a:off x="7223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Unmanaged devices have full access to SharePoint and OneDrive; no idle-session timeout</a:t>
            </a:r>
            <a:endParaRPr lang="en-US" sz="1050" dirty="0"/>
          </a:p>
        </p:txBody>
      </p:sp>
      <p:sp>
        <p:nvSpPr>
          <p:cNvPr id="23" name="Text 21"/>
          <p:cNvSpPr txBox="1"/>
          <p:nvPr/>
        </p:nvSpPr>
        <p:spPr>
          <a:xfrm>
            <a:off x="6281928" y="1920240"/>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Unmanaged device access = 'Allow full access from desktop apps, mobile apps and the web'; SharePoint idle session sign-out and Microsoft 365 idle session timeout are both off.</a:t>
            </a:r>
            <a:endParaRPr lang="en-US" sz="900" dirty="0"/>
          </a:p>
        </p:txBody>
      </p:sp>
      <p:sp>
        <p:nvSpPr>
          <p:cNvPr id="24" name="Shape 22"/>
          <p:cNvSpPr/>
          <p:nvPr/>
        </p:nvSpPr>
        <p:spPr>
          <a:xfrm>
            <a:off x="6172200" y="2944368"/>
            <a:ext cx="5532120" cy="1371600"/>
          </a:xfrm>
          <a:prstGeom prst="roundRect">
            <a:avLst>
              <a:gd name="adj" fmla="val 5333"/>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5" name="Shape 23"/>
          <p:cNvSpPr/>
          <p:nvPr/>
        </p:nvSpPr>
        <p:spPr>
          <a:xfrm>
            <a:off x="6281928" y="3054096"/>
            <a:ext cx="868680" cy="274320"/>
          </a:xfrm>
          <a:prstGeom prst="roundRect">
            <a:avLst>
              <a:gd name="adj" fmla="val 16667"/>
            </a:avLst>
          </a:prstGeom>
          <a:solidFill>
            <a:srgbClr val="C9A400"/>
          </a:solidFill>
          <a:ln/>
        </p:spPr>
        <p:txBody>
          <a:bodyPr/>
          <a:lstStyle/>
          <a:p>
            <a:endParaRPr lang="en-US"/>
          </a:p>
        </p:txBody>
      </p:sp>
      <p:sp>
        <p:nvSpPr>
          <p:cNvPr id="26" name="Text 24"/>
          <p:cNvSpPr txBox="1"/>
          <p:nvPr/>
        </p:nvSpPr>
        <p:spPr>
          <a:xfrm>
            <a:off x="6281928" y="305409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M-1 · MEDI</a:t>
            </a:r>
            <a:endParaRPr lang="en-US" sz="850" dirty="0"/>
          </a:p>
        </p:txBody>
      </p:sp>
      <p:sp>
        <p:nvSpPr>
          <p:cNvPr id="27" name="Text 25"/>
          <p:cNvSpPr txBox="1"/>
          <p:nvPr/>
        </p:nvSpPr>
        <p:spPr>
          <a:xfrm>
            <a:off x="7223760" y="301752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Anonymous calendar sharing exposes meeting subjects and locations</a:t>
            </a:r>
            <a:endParaRPr lang="en-US" sz="1050" dirty="0"/>
          </a:p>
        </p:txBody>
      </p:sp>
      <p:sp>
        <p:nvSpPr>
          <p:cNvPr id="28" name="Text 26"/>
          <p:cNvSpPr txBox="1"/>
          <p:nvPr/>
        </p:nvSpPr>
        <p:spPr>
          <a:xfrm>
            <a:off x="6281928" y="3401568"/>
            <a:ext cx="5303520" cy="86868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the Default Sharing Policy grants 'Anonymous:CalendarSharingFreeBusyReviewer' — detail-level free/busy (subjects, locations) to unauthenticated users. Secure Score 0/5.</a:t>
            </a:r>
            <a:endParaRPr lang="en-US" sz="900" dirty="0"/>
          </a:p>
        </p:txBody>
      </p:sp>
      <p:sp>
        <p:nvSpPr>
          <p:cNvPr id="29" name="Text 27"/>
          <p:cNvSpPr txBox="1"/>
          <p:nvPr/>
        </p:nvSpPr>
        <p:spPr>
          <a:xfrm>
            <a:off x="457200" y="5952744"/>
            <a:ext cx="11247120" cy="548640"/>
          </a:xfrm>
          <a:prstGeom prst="rect">
            <a:avLst/>
          </a:prstGeom>
          <a:noFill/>
          <a:ln/>
        </p:spPr>
        <p:txBody>
          <a:bodyPr wrap="square" lIns="0" tIns="0" rIns="0" bIns="0" rtlCol="0" anchor="t"/>
          <a:lstStyle/>
          <a:p>
            <a:pPr marL="0" indent="0">
              <a:buNone/>
            </a:pPr>
            <a:r>
              <a:rPr lang="en-US" sz="1050" i="1" dirty="0">
                <a:solidFill>
                  <a:srgbClr val="0E7C86"/>
                </a:solidFill>
                <a:latin typeface="Calibri" pitchFamily="34" charset="0"/>
                <a:ea typeface="Calibri" pitchFamily="34" charset="-122"/>
                <a:cs typeface="Calibri" pitchFamily="34" charset="-120"/>
              </a:rPr>
              <a:t>Chain: anyone invites any guest → content shared by anonymous, editable, never-expiring link → from an unmanaged device → in a session that never ends → with no label, DLP or retention → and no review to remove it later.</a:t>
            </a:r>
            <a:endParaRPr lang="en-US" sz="1050" dirty="0"/>
          </a:p>
        </p:txBody>
      </p:sp>
      <p:sp>
        <p:nvSpPr>
          <p:cNvPr id="30" name="Text 28"/>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1" name="Text 29"/>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Data Protection &amp; Compliance</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Purview is licensed for 195 users and essentially unconfigured</a:t>
            </a:r>
            <a:endParaRPr lang="en-US" sz="1400" dirty="0"/>
          </a:p>
        </p:txBody>
      </p:sp>
      <p:sp>
        <p:nvSpPr>
          <p:cNvPr id="4" name="Shape 2"/>
          <p:cNvSpPr/>
          <p:nvPr/>
        </p:nvSpPr>
        <p:spPr>
          <a:xfrm>
            <a:off x="457200" y="1463040"/>
            <a:ext cx="5532120" cy="1554480"/>
          </a:xfrm>
          <a:prstGeom prst="roundRect">
            <a:avLst>
              <a:gd name="adj" fmla="val 4706"/>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66928" y="1572768"/>
            <a:ext cx="868680" cy="274320"/>
          </a:xfrm>
          <a:prstGeom prst="roundRect">
            <a:avLst>
              <a:gd name="adj" fmla="val 16667"/>
            </a:avLst>
          </a:prstGeom>
          <a:solidFill>
            <a:srgbClr val="B00020"/>
          </a:solidFill>
          <a:ln/>
        </p:spPr>
        <p:txBody>
          <a:bodyPr/>
          <a:lstStyle/>
          <a:p>
            <a:endParaRPr lang="en-US"/>
          </a:p>
        </p:txBody>
      </p:sp>
      <p:sp>
        <p:nvSpPr>
          <p:cNvPr id="6" name="Text 4"/>
          <p:cNvSpPr txBox="1"/>
          <p:nvPr/>
        </p:nvSpPr>
        <p:spPr>
          <a:xfrm>
            <a:off x="566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C-6 · CRIT</a:t>
            </a:r>
            <a:endParaRPr lang="en-US" sz="850" dirty="0"/>
          </a:p>
        </p:txBody>
      </p:sp>
      <p:sp>
        <p:nvSpPr>
          <p:cNvPr id="7" name="Text 5"/>
          <p:cNvSpPr txBox="1"/>
          <p:nvPr/>
        </p:nvSpPr>
        <p:spPr>
          <a:xfrm>
            <a:off x="1508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No data protection framework: zero sensitivity labels, zero retention policies, no custom DLP</a:t>
            </a:r>
            <a:endParaRPr lang="en-US" sz="1050" dirty="0"/>
          </a:p>
        </p:txBody>
      </p:sp>
      <p:sp>
        <p:nvSpPr>
          <p:cNvPr id="8" name="Text 6"/>
          <p:cNvSpPr txBox="1"/>
          <p:nvPr/>
        </p:nvSpPr>
        <p:spPr>
          <a:xfrm>
            <a:off x="566928" y="1920240"/>
            <a:ext cx="5303520" cy="105156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0 sensitivity labels, 0 retention labels, 0 retention policies; only two Microsoft-default DLP policies (one in simulation). Purview is licensed for 195 users and essentially unconfigured.</a:t>
            </a:r>
            <a:endParaRPr lang="en-US" sz="900" dirty="0"/>
          </a:p>
        </p:txBody>
      </p:sp>
      <p:sp>
        <p:nvSpPr>
          <p:cNvPr id="9" name="Shape 7"/>
          <p:cNvSpPr/>
          <p:nvPr/>
        </p:nvSpPr>
        <p:spPr>
          <a:xfrm>
            <a:off x="457200" y="3127248"/>
            <a:ext cx="5532120" cy="1554480"/>
          </a:xfrm>
          <a:prstGeom prst="roundRect">
            <a:avLst>
              <a:gd name="adj" fmla="val 4706"/>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566928" y="3236976"/>
            <a:ext cx="868680" cy="274320"/>
          </a:xfrm>
          <a:prstGeom prst="roundRect">
            <a:avLst>
              <a:gd name="adj" fmla="val 16667"/>
            </a:avLst>
          </a:prstGeom>
          <a:solidFill>
            <a:srgbClr val="B00020"/>
          </a:solidFill>
          <a:ln/>
        </p:spPr>
        <p:txBody>
          <a:bodyPr/>
          <a:lstStyle/>
          <a:p>
            <a:endParaRPr lang="en-US"/>
          </a:p>
        </p:txBody>
      </p:sp>
      <p:sp>
        <p:nvSpPr>
          <p:cNvPr id="11" name="Text 9"/>
          <p:cNvSpPr txBox="1"/>
          <p:nvPr/>
        </p:nvSpPr>
        <p:spPr>
          <a:xfrm>
            <a:off x="566928" y="323697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C-7 · CRIT</a:t>
            </a:r>
            <a:endParaRPr lang="en-US" sz="850" dirty="0"/>
          </a:p>
        </p:txBody>
      </p:sp>
      <p:sp>
        <p:nvSpPr>
          <p:cNvPr id="12" name="Text 10"/>
          <p:cNvSpPr txBox="1"/>
          <p:nvPr/>
        </p:nvSpPr>
        <p:spPr>
          <a:xfrm>
            <a:off x="1508760" y="320040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Three eDiscovery cases are open but zero mailboxes are under any hold</a:t>
            </a:r>
            <a:endParaRPr lang="en-US" sz="1050" dirty="0"/>
          </a:p>
        </p:txBody>
      </p:sp>
      <p:sp>
        <p:nvSpPr>
          <p:cNvPr id="13" name="Text 11"/>
          <p:cNvSpPr txBox="1"/>
          <p:nvPr/>
        </p:nvSpPr>
        <p:spPr>
          <a:xfrm>
            <a:off x="566928" y="3584448"/>
            <a:ext cx="5303520" cy="105156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from the mailbox export: 0 of 622 mailboxes have litigation hold or any in-place/eDiscovery hold, while three eDiscovery cases exist — including '█████████ — ██████████' (created 29 Jul 2026), which names a digital-forensics vendor and suggests active or anticipated litigation.</a:t>
            </a:r>
            <a:endParaRPr lang="en-US" sz="900" dirty="0"/>
          </a:p>
        </p:txBody>
      </p:sp>
      <p:sp>
        <p:nvSpPr>
          <p:cNvPr id="14" name="Shape 12"/>
          <p:cNvSpPr/>
          <p:nvPr/>
        </p:nvSpPr>
        <p:spPr>
          <a:xfrm>
            <a:off x="6172200" y="1463040"/>
            <a:ext cx="5532120" cy="1554480"/>
          </a:xfrm>
          <a:prstGeom prst="roundRect">
            <a:avLst>
              <a:gd name="adj" fmla="val 4706"/>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6281928" y="1572768"/>
            <a:ext cx="868680" cy="274320"/>
          </a:xfrm>
          <a:prstGeom prst="roundRect">
            <a:avLst>
              <a:gd name="adj" fmla="val 16667"/>
            </a:avLst>
          </a:prstGeom>
          <a:solidFill>
            <a:srgbClr val="C9A400"/>
          </a:solidFill>
          <a:ln/>
        </p:spPr>
        <p:txBody>
          <a:bodyPr/>
          <a:lstStyle/>
          <a:p>
            <a:endParaRPr lang="en-US"/>
          </a:p>
        </p:txBody>
      </p:sp>
      <p:sp>
        <p:nvSpPr>
          <p:cNvPr id="16" name="Text 14"/>
          <p:cNvSpPr txBox="1"/>
          <p:nvPr/>
        </p:nvSpPr>
        <p:spPr>
          <a:xfrm>
            <a:off x="6281928" y="1572768"/>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M-7 · MEDI</a:t>
            </a:r>
            <a:endParaRPr lang="en-US" sz="850" dirty="0"/>
          </a:p>
        </p:txBody>
      </p:sp>
      <p:sp>
        <p:nvSpPr>
          <p:cNvPr id="17" name="Text 15"/>
          <p:cNvSpPr txBox="1"/>
          <p:nvPr/>
        </p:nvSpPr>
        <p:spPr>
          <a:xfrm>
            <a:off x="7223760" y="1536192"/>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Online archiving is enabled on 6 of 622 mailboxes; audit log is never proactively reviewed; audit retention unverified</a:t>
            </a:r>
            <a:endParaRPr lang="en-US" sz="1050" dirty="0"/>
          </a:p>
        </p:txBody>
      </p:sp>
      <p:sp>
        <p:nvSpPr>
          <p:cNvPr id="18" name="Text 16"/>
          <p:cNvSpPr txBox="1"/>
          <p:nvPr/>
        </p:nvSpPr>
        <p:spPr>
          <a:xfrm>
            <a:off x="6281928" y="1920240"/>
            <a:ext cx="5303520" cy="105156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Only 6 mailboxes have an active online archive. Unified audit logging is enabled and mailbox auditing is enabled on all 622 mailboxes (both positives), but there are no saved searches, no alert policies beyond defaults, and no custom audit-retention policy exists, so the default 180-day window applies (1 year for the 27 E5 users).</a:t>
            </a:r>
            <a:endParaRPr lang="en-US" sz="900" dirty="0"/>
          </a:p>
        </p:txBody>
      </p:sp>
      <p:sp>
        <p:nvSpPr>
          <p:cNvPr id="19" name="Shape 17"/>
          <p:cNvSpPr/>
          <p:nvPr/>
        </p:nvSpPr>
        <p:spPr>
          <a:xfrm>
            <a:off x="6172200" y="3127248"/>
            <a:ext cx="5532120" cy="1554480"/>
          </a:xfrm>
          <a:prstGeom prst="roundRect">
            <a:avLst>
              <a:gd name="adj" fmla="val 4706"/>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6281928" y="3236976"/>
            <a:ext cx="868680" cy="274320"/>
          </a:xfrm>
          <a:prstGeom prst="roundRect">
            <a:avLst>
              <a:gd name="adj" fmla="val 16667"/>
            </a:avLst>
          </a:prstGeom>
          <a:solidFill>
            <a:srgbClr val="4C7A34"/>
          </a:solidFill>
          <a:ln/>
        </p:spPr>
        <p:txBody>
          <a:bodyPr/>
          <a:lstStyle/>
          <a:p>
            <a:endParaRPr lang="en-US"/>
          </a:p>
        </p:txBody>
      </p:sp>
      <p:sp>
        <p:nvSpPr>
          <p:cNvPr id="21" name="Text 19"/>
          <p:cNvSpPr txBox="1"/>
          <p:nvPr/>
        </p:nvSpPr>
        <p:spPr>
          <a:xfrm>
            <a:off x="6281928" y="3236976"/>
            <a:ext cx="868680" cy="274320"/>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L-1 · LOW</a:t>
            </a:r>
            <a:endParaRPr lang="en-US" sz="850" dirty="0"/>
          </a:p>
        </p:txBody>
      </p:sp>
      <p:sp>
        <p:nvSpPr>
          <p:cNvPr id="22" name="Text 20"/>
          <p:cNvSpPr txBox="1"/>
          <p:nvPr/>
        </p:nvSpPr>
        <p:spPr>
          <a:xfrm>
            <a:off x="7223760" y="3200400"/>
            <a:ext cx="4389120" cy="384048"/>
          </a:xfrm>
          <a:prstGeom prst="rect">
            <a:avLst/>
          </a:prstGeom>
          <a:noFill/>
          <a:ln/>
        </p:spPr>
        <p:txBody>
          <a:bodyPr wrap="square" lIns="0" tIns="0" rIns="0" bIns="0" rtlCol="0" anchor="t"/>
          <a:lstStyle/>
          <a:p>
            <a:pPr marL="0" indent="0">
              <a:buNone/>
            </a:pPr>
            <a:r>
              <a:rPr lang="en-US" sz="1050" b="1" dirty="0">
                <a:solidFill>
                  <a:srgbClr val="1B2A49"/>
                </a:solidFill>
                <a:latin typeface="Calibri" pitchFamily="34" charset="0"/>
                <a:ea typeface="Calibri" pitchFamily="34" charset="-122"/>
                <a:cs typeface="Calibri" pitchFamily="34" charset="-120"/>
              </a:rPr>
              <a:t>Customer Lockbox is not enabled</a:t>
            </a:r>
            <a:endParaRPr lang="en-US" sz="1050" dirty="0"/>
          </a:p>
        </p:txBody>
      </p:sp>
      <p:sp>
        <p:nvSpPr>
          <p:cNvPr id="23" name="Text 21"/>
          <p:cNvSpPr txBox="1"/>
          <p:nvPr/>
        </p:nvSpPr>
        <p:spPr>
          <a:xfrm>
            <a:off x="6281928" y="3584448"/>
            <a:ext cx="5303520" cy="1051560"/>
          </a:xfrm>
          <a:prstGeom prst="rect">
            <a:avLst/>
          </a:prstGeom>
          <a:noFill/>
          <a:ln/>
        </p:spPr>
        <p:txBody>
          <a:bodyPr wrap="square" lIns="0" tIns="0" rIns="0" bIns="0" rtlCol="0" anchor="t"/>
          <a:lstStyle/>
          <a:p>
            <a:pPr marL="0" indent="0">
              <a:buNone/>
            </a:pPr>
            <a:r>
              <a:rPr lang="en-US" sz="900" dirty="0">
                <a:solidFill>
                  <a:srgbClr val="222222"/>
                </a:solidFill>
                <a:latin typeface="Calibri" pitchFamily="34" charset="0"/>
                <a:ea typeface="Calibri" pitchFamily="34" charset="-122"/>
                <a:cs typeface="Calibri" pitchFamily="34" charset="-120"/>
              </a:rPr>
              <a:t>Verified: CustomerLockboxEnabled = false. Microsoft support engineers can be granted access to content during a support case without explicit organisational approval. Lockbox is included in the 27 E5 licenses.</a:t>
            </a:r>
            <a:endParaRPr lang="en-US" sz="900" dirty="0"/>
          </a:p>
        </p:txBody>
      </p:sp>
      <p:sp>
        <p:nvSpPr>
          <p:cNvPr id="24" name="Text 22"/>
          <p:cNvSpPr txBox="1"/>
          <p:nvPr/>
        </p:nvSpPr>
        <p:spPr>
          <a:xfrm>
            <a:off x="457200" y="4837176"/>
            <a:ext cx="11247120" cy="548640"/>
          </a:xfrm>
          <a:prstGeom prst="rect">
            <a:avLst/>
          </a:prstGeom>
          <a:noFill/>
          <a:ln/>
        </p:spPr>
        <p:txBody>
          <a:bodyPr wrap="square" lIns="0" tIns="0" rIns="0" bIns="0" rtlCol="0" anchor="t"/>
          <a:lstStyle/>
          <a:p>
            <a:pPr marL="0" indent="0">
              <a:buNone/>
            </a:pPr>
            <a:r>
              <a:rPr lang="en-US" sz="1050" i="1" dirty="0">
                <a:solidFill>
                  <a:srgbClr val="0E7C86"/>
                </a:solidFill>
                <a:latin typeface="Calibri" pitchFamily="34" charset="0"/>
                <a:ea typeface="Calibri" pitchFamily="34" charset="-122"/>
                <a:cs typeface="Calibri" pitchFamily="34" charset="-120"/>
              </a:rPr>
              <a:t>Context confirmed: regulated multi-state cannabis retail (state record-keeping, potential HIPAA exposure, PCI DSS), an investment entity, outside counsel as guests and three open eDiscovery matters. None of it is reflected in the tenant's data-protection configuration.</a:t>
            </a:r>
            <a:endParaRPr lang="en-US" sz="1050" dirty="0"/>
          </a:p>
        </p:txBody>
      </p:sp>
      <p:sp>
        <p:nvSpPr>
          <p:cNvPr id="25" name="Text 23"/>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6" name="Text 24"/>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Email authentication across 35 domains</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Verified by external DNS on 3 September 2026</a:t>
            </a:r>
            <a:endParaRPr lang="en-US" sz="1400" dirty="0"/>
          </a:p>
        </p:txBody>
      </p:sp>
      <p:graphicFrame>
        <p:nvGraphicFramePr>
          <p:cNvPr id="4" name="Chart 0"/>
          <p:cNvGraphicFramePr/>
          <p:nvPr/>
        </p:nvGraphicFramePr>
        <p:xfrm>
          <a:off x="457200" y="1463040"/>
          <a:ext cx="420624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5029200" y="1463040"/>
            <a:ext cx="3200400" cy="1097280"/>
          </a:xfrm>
          <a:prstGeom prst="roundRect">
            <a:avLst>
              <a:gd name="adj" fmla="val 6667"/>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6" name="Text 3"/>
          <p:cNvSpPr txBox="1"/>
          <p:nvPr/>
        </p:nvSpPr>
        <p:spPr>
          <a:xfrm>
            <a:off x="5029200" y="1536192"/>
            <a:ext cx="3200400" cy="594360"/>
          </a:xfrm>
          <a:prstGeom prst="rect">
            <a:avLst/>
          </a:prstGeom>
          <a:noFill/>
          <a:ln/>
        </p:spPr>
        <p:txBody>
          <a:bodyPr wrap="square" lIns="0" tIns="0" rIns="0" bIns="0" rtlCol="0" anchor="ctr"/>
          <a:lstStyle/>
          <a:p>
            <a:pPr marL="0" indent="0" algn="ctr">
              <a:buNone/>
            </a:pPr>
            <a:r>
              <a:rPr lang="en-US" sz="3000" b="1" dirty="0">
                <a:solidFill>
                  <a:srgbClr val="B00020"/>
                </a:solidFill>
                <a:latin typeface="Cambria" pitchFamily="34" charset="0"/>
                <a:ea typeface="Cambria" pitchFamily="34" charset="-122"/>
                <a:cs typeface="Cambria" pitchFamily="34" charset="-120"/>
              </a:rPr>
              <a:t>34 / 35</a:t>
            </a:r>
            <a:endParaRPr lang="en-US" sz="3000" dirty="0"/>
          </a:p>
        </p:txBody>
      </p:sp>
      <p:sp>
        <p:nvSpPr>
          <p:cNvPr id="7" name="Text 4"/>
          <p:cNvSpPr txBox="1"/>
          <p:nvPr/>
        </p:nvSpPr>
        <p:spPr>
          <a:xfrm>
            <a:off x="5029200" y="2148840"/>
            <a:ext cx="3200400" cy="320040"/>
          </a:xfrm>
          <a:prstGeom prst="rect">
            <a:avLst/>
          </a:prstGeom>
          <a:noFill/>
          <a:ln/>
        </p:spPr>
        <p:txBody>
          <a:bodyPr wrap="square" lIns="0" tIns="0" rIns="0" bIns="0" rtlCol="0" anchor="ctr"/>
          <a:lstStyle/>
          <a:p>
            <a:pPr marL="0" indent="0" algn="ctr">
              <a:buNone/>
            </a:pPr>
            <a:r>
              <a:rPr lang="en-US" sz="1100" dirty="0">
                <a:solidFill>
                  <a:srgbClr val="5A6270"/>
                </a:solidFill>
                <a:latin typeface="Calibri" pitchFamily="34" charset="0"/>
                <a:ea typeface="Calibri" pitchFamily="34" charset="-122"/>
                <a:cs typeface="Calibri" pitchFamily="34" charset="-120"/>
              </a:rPr>
              <a:t>domains without DKIM</a:t>
            </a:r>
            <a:endParaRPr lang="en-US" sz="1100" dirty="0"/>
          </a:p>
        </p:txBody>
      </p:sp>
      <p:sp>
        <p:nvSpPr>
          <p:cNvPr id="8" name="Shape 5"/>
          <p:cNvSpPr/>
          <p:nvPr/>
        </p:nvSpPr>
        <p:spPr>
          <a:xfrm>
            <a:off x="8412480" y="1463040"/>
            <a:ext cx="3200400" cy="1097280"/>
          </a:xfrm>
          <a:prstGeom prst="roundRect">
            <a:avLst>
              <a:gd name="adj" fmla="val 6667"/>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9" name="Text 6"/>
          <p:cNvSpPr txBox="1"/>
          <p:nvPr/>
        </p:nvSpPr>
        <p:spPr>
          <a:xfrm>
            <a:off x="8412480" y="1536192"/>
            <a:ext cx="3200400" cy="594360"/>
          </a:xfrm>
          <a:prstGeom prst="rect">
            <a:avLst/>
          </a:prstGeom>
          <a:noFill/>
          <a:ln/>
        </p:spPr>
        <p:txBody>
          <a:bodyPr wrap="square" lIns="0" tIns="0" rIns="0" bIns="0" rtlCol="0" anchor="ctr"/>
          <a:lstStyle/>
          <a:p>
            <a:pPr marL="0" indent="0" algn="ctr">
              <a:buNone/>
            </a:pPr>
            <a:r>
              <a:rPr lang="en-US" sz="3000" b="1" dirty="0">
                <a:solidFill>
                  <a:srgbClr val="B00020"/>
                </a:solidFill>
                <a:latin typeface="Cambria" pitchFamily="34" charset="0"/>
                <a:ea typeface="Cambria" pitchFamily="34" charset="-122"/>
                <a:cs typeface="Cambria" pitchFamily="34" charset="-120"/>
              </a:rPr>
              <a:t>21</a:t>
            </a:r>
            <a:endParaRPr lang="en-US" sz="3000" dirty="0"/>
          </a:p>
        </p:txBody>
      </p:sp>
      <p:sp>
        <p:nvSpPr>
          <p:cNvPr id="10" name="Text 7"/>
          <p:cNvSpPr txBox="1"/>
          <p:nvPr/>
        </p:nvSpPr>
        <p:spPr>
          <a:xfrm>
            <a:off x="8412480" y="2148840"/>
            <a:ext cx="3200400" cy="320040"/>
          </a:xfrm>
          <a:prstGeom prst="rect">
            <a:avLst/>
          </a:prstGeom>
          <a:noFill/>
          <a:ln/>
        </p:spPr>
        <p:txBody>
          <a:bodyPr wrap="square" lIns="0" tIns="0" rIns="0" bIns="0" rtlCol="0" anchor="ctr"/>
          <a:lstStyle/>
          <a:p>
            <a:pPr marL="0" indent="0" algn="ctr">
              <a:buNone/>
            </a:pPr>
            <a:r>
              <a:rPr lang="en-US" sz="1100" dirty="0">
                <a:solidFill>
                  <a:srgbClr val="5A6270"/>
                </a:solidFill>
                <a:latin typeface="Calibri" pitchFamily="34" charset="0"/>
                <a:ea typeface="Calibri" pitchFamily="34" charset="-122"/>
                <a:cs typeface="Calibri" pitchFamily="34" charset="-120"/>
              </a:rPr>
              <a:t>domains with no DMARC</a:t>
            </a:r>
            <a:endParaRPr lang="en-US" sz="1100" dirty="0"/>
          </a:p>
        </p:txBody>
      </p:sp>
      <p:sp>
        <p:nvSpPr>
          <p:cNvPr id="11" name="Shape 8"/>
          <p:cNvSpPr/>
          <p:nvPr/>
        </p:nvSpPr>
        <p:spPr>
          <a:xfrm>
            <a:off x="5029200" y="2697480"/>
            <a:ext cx="3200400" cy="1097280"/>
          </a:xfrm>
          <a:prstGeom prst="roundRect">
            <a:avLst>
              <a:gd name="adj" fmla="val 6667"/>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2" name="Text 9"/>
          <p:cNvSpPr txBox="1"/>
          <p:nvPr/>
        </p:nvSpPr>
        <p:spPr>
          <a:xfrm>
            <a:off x="5029200" y="2770632"/>
            <a:ext cx="3200400" cy="594360"/>
          </a:xfrm>
          <a:prstGeom prst="rect">
            <a:avLst/>
          </a:prstGeom>
          <a:noFill/>
          <a:ln/>
        </p:spPr>
        <p:txBody>
          <a:bodyPr wrap="square" lIns="0" tIns="0" rIns="0" bIns="0" rtlCol="0" anchor="ctr"/>
          <a:lstStyle/>
          <a:p>
            <a:pPr marL="0" indent="0" algn="ctr">
              <a:buNone/>
            </a:pPr>
            <a:r>
              <a:rPr lang="en-US" sz="3000" b="1" dirty="0">
                <a:solidFill>
                  <a:srgbClr val="B00020"/>
                </a:solidFill>
                <a:latin typeface="Cambria" pitchFamily="34" charset="0"/>
                <a:ea typeface="Cambria" pitchFamily="34" charset="-122"/>
                <a:cs typeface="Cambria" pitchFamily="34" charset="-120"/>
              </a:rPr>
              <a:t>1</a:t>
            </a:r>
            <a:endParaRPr lang="en-US" sz="3000" dirty="0"/>
          </a:p>
        </p:txBody>
      </p:sp>
      <p:sp>
        <p:nvSpPr>
          <p:cNvPr id="13" name="Text 10"/>
          <p:cNvSpPr txBox="1"/>
          <p:nvPr/>
        </p:nvSpPr>
        <p:spPr>
          <a:xfrm>
            <a:off x="5029200" y="3383280"/>
            <a:ext cx="3200400" cy="320040"/>
          </a:xfrm>
          <a:prstGeom prst="rect">
            <a:avLst/>
          </a:prstGeom>
          <a:noFill/>
          <a:ln/>
        </p:spPr>
        <p:txBody>
          <a:bodyPr wrap="square" lIns="0" tIns="0" rIns="0" bIns="0" rtlCol="0" anchor="ctr"/>
          <a:lstStyle/>
          <a:p>
            <a:pPr marL="0" indent="0" algn="ctr">
              <a:buNone/>
            </a:pPr>
            <a:r>
              <a:rPr lang="en-US" sz="1100" dirty="0">
                <a:solidFill>
                  <a:srgbClr val="5A6270"/>
                </a:solidFill>
                <a:latin typeface="Calibri" pitchFamily="34" charset="0"/>
                <a:ea typeface="Calibri" pitchFamily="34" charset="-122"/>
                <a:cs typeface="Calibri" pitchFamily="34" charset="-120"/>
              </a:rPr>
              <a:t>domain with no SPF</a:t>
            </a:r>
            <a:endParaRPr lang="en-US" sz="1100" dirty="0"/>
          </a:p>
        </p:txBody>
      </p:sp>
      <p:sp>
        <p:nvSpPr>
          <p:cNvPr id="14" name="Shape 11"/>
          <p:cNvSpPr/>
          <p:nvPr/>
        </p:nvSpPr>
        <p:spPr>
          <a:xfrm>
            <a:off x="8412480" y="2697480"/>
            <a:ext cx="3200400" cy="1097280"/>
          </a:xfrm>
          <a:prstGeom prst="roundRect">
            <a:avLst>
              <a:gd name="adj" fmla="val 6667"/>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Text 12"/>
          <p:cNvSpPr txBox="1"/>
          <p:nvPr/>
        </p:nvSpPr>
        <p:spPr>
          <a:xfrm>
            <a:off x="8412480" y="2770632"/>
            <a:ext cx="3200400" cy="594360"/>
          </a:xfrm>
          <a:prstGeom prst="rect">
            <a:avLst/>
          </a:prstGeom>
          <a:noFill/>
          <a:ln/>
        </p:spPr>
        <p:txBody>
          <a:bodyPr wrap="square" lIns="0" tIns="0" rIns="0" bIns="0" rtlCol="0" anchor="ctr"/>
          <a:lstStyle/>
          <a:p>
            <a:pPr marL="0" indent="0" algn="ctr">
              <a:buNone/>
            </a:pPr>
            <a:r>
              <a:rPr lang="en-US" sz="3000" b="1" dirty="0">
                <a:solidFill>
                  <a:srgbClr val="1B2A49"/>
                </a:solidFill>
                <a:latin typeface="Cambria" pitchFamily="34" charset="0"/>
                <a:ea typeface="Cambria" pitchFamily="34" charset="-122"/>
                <a:cs typeface="Cambria" pitchFamily="34" charset="-120"/>
              </a:rPr>
              <a:t>14</a:t>
            </a:r>
            <a:endParaRPr lang="en-US" sz="3000" dirty="0"/>
          </a:p>
        </p:txBody>
      </p:sp>
      <p:sp>
        <p:nvSpPr>
          <p:cNvPr id="16" name="Text 13"/>
          <p:cNvSpPr txBox="1"/>
          <p:nvPr/>
        </p:nvSpPr>
        <p:spPr>
          <a:xfrm>
            <a:off x="8412480" y="3383280"/>
            <a:ext cx="3200400" cy="320040"/>
          </a:xfrm>
          <a:prstGeom prst="rect">
            <a:avLst/>
          </a:prstGeom>
          <a:noFill/>
          <a:ln/>
        </p:spPr>
        <p:txBody>
          <a:bodyPr wrap="square" lIns="0" tIns="0" rIns="0" bIns="0" rtlCol="0" anchor="ctr"/>
          <a:lstStyle/>
          <a:p>
            <a:pPr marL="0" indent="0" algn="ctr">
              <a:buNone/>
            </a:pPr>
            <a:r>
              <a:rPr lang="en-US" sz="1100" dirty="0">
                <a:solidFill>
                  <a:srgbClr val="5A6270"/>
                </a:solidFill>
                <a:latin typeface="Calibri" pitchFamily="34" charset="0"/>
                <a:ea typeface="Calibri" pitchFamily="34" charset="-122"/>
                <a:cs typeface="Calibri" pitchFamily="34" charset="-120"/>
              </a:rPr>
              <a:t>domains carrying users</a:t>
            </a:r>
            <a:endParaRPr lang="en-US" sz="1100" dirty="0"/>
          </a:p>
        </p:txBody>
      </p:sp>
      <p:sp>
        <p:nvSpPr>
          <p:cNvPr id="17" name="Text 14"/>
          <p:cNvSpPr txBox="1"/>
          <p:nvPr/>
        </p:nvSpPr>
        <p:spPr>
          <a:xfrm>
            <a:off x="5029200" y="4069080"/>
            <a:ext cx="6583680" cy="320040"/>
          </a:xfrm>
          <a:prstGeom prst="rect">
            <a:avLst/>
          </a:prstGeom>
          <a:noFill/>
          <a:ln/>
        </p:spPr>
        <p:txBody>
          <a:bodyPr wrap="square" lIns="0" tIns="0" rIns="0" bIns="0" rtlCol="0" anchor="ctr"/>
          <a:lstStyle/>
          <a:p>
            <a:pPr marL="0" indent="0">
              <a:buNone/>
            </a:pPr>
            <a:r>
              <a:rPr lang="en-US" sz="1400" b="1" dirty="0">
                <a:solidFill>
                  <a:srgbClr val="0E7C86"/>
                </a:solidFill>
                <a:latin typeface="Calibri" pitchFamily="34" charset="0"/>
                <a:ea typeface="Calibri" pitchFamily="34" charset="-122"/>
                <a:cs typeface="Calibri" pitchFamily="34" charset="-120"/>
              </a:rPr>
              <a:t>Why it matters</a:t>
            </a:r>
            <a:endParaRPr lang="en-US" sz="1400" dirty="0"/>
          </a:p>
        </p:txBody>
      </p:sp>
      <p:sp>
        <p:nvSpPr>
          <p:cNvPr id="18" name="Text 15"/>
          <p:cNvSpPr txBox="1"/>
          <p:nvPr/>
        </p:nvSpPr>
        <p:spPr>
          <a:xfrm>
            <a:off x="5029200" y="4434840"/>
            <a:ext cx="6675120" cy="182880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222222"/>
                </a:solidFill>
                <a:latin typeface="Calibri" pitchFamily="34" charset="0"/>
                <a:ea typeface="Calibri" pitchFamily="34" charset="-122"/>
                <a:cs typeface="Calibri" pitchFamily="34" charset="-120"/>
              </a:rPr>
              <a:t>Without DKIM, DMARC cannot be enforced reliably; the 7 domains that do enforce rely on SPF alone, which breaks on forwarded mail.</a:t>
            </a:r>
            <a:endParaRPr lang="en-US" sz="1050" dirty="0"/>
          </a:p>
          <a:p>
            <a:pPr marL="342900" indent="-342900">
              <a:spcAft>
                <a:spcPts val="400"/>
              </a:spcAft>
              <a:buSzPct val="100000"/>
              <a:buChar char="•"/>
            </a:pPr>
            <a:r>
              <a:rPr lang="en-US" sz="1050" dirty="0">
                <a:solidFill>
                  <a:srgbClr val="222222"/>
                </a:solidFill>
                <a:latin typeface="Calibri" pitchFamily="34" charset="0"/>
                <a:ea typeface="Calibri" pitchFamily="34" charset="-122"/>
                <a:cs typeface="Calibri" pitchFamily="34" charset="-120"/>
              </a:rPr>
              <a:t>Attackers can send as any dispensary brand, the investment entity or the corporate domain to customers, patients, banks and counsel.</a:t>
            </a:r>
            <a:endParaRPr lang="en-US" sz="1050" dirty="0"/>
          </a:p>
          <a:p>
            <a:pPr marL="342900" indent="-342900">
              <a:spcAft>
                <a:spcPts val="400"/>
              </a:spcAft>
              <a:buSzPct val="100000"/>
              <a:buChar char="•"/>
            </a:pPr>
            <a:r>
              <a:rPr lang="en-US" sz="1050" dirty="0">
                <a:solidFill>
                  <a:srgbClr val="222222"/>
                </a:solidFill>
                <a:latin typeface="Calibri" pitchFamily="34" charset="0"/>
                <a:ea typeface="Calibri" pitchFamily="34" charset="-122"/>
                <a:cs typeface="Calibri" pitchFamily="34" charset="-120"/>
              </a:rPr>
              <a:t>One brand domain's DKIM records point at a previous tenant — migration residue that would silently break signing.</a:t>
            </a:r>
            <a:endParaRPr lang="en-US" sz="1050" dirty="0"/>
          </a:p>
          <a:p>
            <a:pPr marL="342900" indent="-342900">
              <a:spcAft>
                <a:spcPts val="400"/>
              </a:spcAft>
              <a:buSzPct val="100000"/>
              <a:buChar char="•"/>
            </a:pPr>
            <a:r>
              <a:rPr lang="en-US" sz="1050" dirty="0">
                <a:solidFill>
                  <a:srgbClr val="222222"/>
                </a:solidFill>
                <a:latin typeface="Calibri" pitchFamily="34" charset="0"/>
                <a:ea typeface="Calibri" pitchFamily="34" charset="-122"/>
                <a:cs typeface="Calibri" pitchFamily="34" charset="-120"/>
              </a:rPr>
              <a:t>Fix: enable DKIM on the 14 live domains this month, DMARC p=none with reporting everywhere, then enforce; parked domains to p=reject.</a:t>
            </a:r>
            <a:endParaRPr lang="en-US" sz="1050" dirty="0"/>
          </a:p>
        </p:txBody>
      </p:sp>
      <p:sp>
        <p:nvSpPr>
          <p:cNvPr id="19" name="Text 16"/>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0" name="Text 17"/>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What is working</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The tenant is not neglected — these are the foundations the plan builds on</a:t>
            </a:r>
            <a:endParaRPr lang="en-US" sz="1400" dirty="0"/>
          </a:p>
        </p:txBody>
      </p:sp>
      <p:sp>
        <p:nvSpPr>
          <p:cNvPr id="4" name="Shape 2"/>
          <p:cNvSpPr/>
          <p:nvPr/>
        </p:nvSpPr>
        <p:spPr>
          <a:xfrm>
            <a:off x="457200" y="1463040"/>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5" name="Shape 3"/>
          <p:cNvSpPr/>
          <p:nvPr/>
        </p:nvSpPr>
        <p:spPr>
          <a:xfrm>
            <a:off x="594360" y="1664208"/>
            <a:ext cx="310896" cy="310896"/>
          </a:xfrm>
          <a:prstGeom prst="ellipse">
            <a:avLst/>
          </a:prstGeom>
          <a:solidFill>
            <a:srgbClr val="4C7A34"/>
          </a:solidFill>
          <a:ln/>
        </p:spPr>
        <p:txBody>
          <a:bodyPr/>
          <a:lstStyle/>
          <a:p>
            <a:endParaRPr lang="en-US"/>
          </a:p>
        </p:txBody>
      </p:sp>
      <p:sp>
        <p:nvSpPr>
          <p:cNvPr id="6" name="Text 4"/>
          <p:cNvSpPr txBox="1"/>
          <p:nvPr/>
        </p:nvSpPr>
        <p:spPr>
          <a:xfrm>
            <a:off x="594360" y="1664208"/>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 name="Text 5"/>
          <p:cNvSpPr txBox="1"/>
          <p:nvPr/>
        </p:nvSpPr>
        <p:spPr>
          <a:xfrm>
            <a:off x="1024128" y="1517904"/>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Standard preset security policy is On for all recipients with no exclusions</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The strongest single element of the email posture; impersonation and mailbox-intelligence controls inside the preset score full marks.</a:t>
            </a:r>
            <a:endParaRPr lang="en-US" sz="1050" dirty="0"/>
          </a:p>
        </p:txBody>
      </p:sp>
      <p:sp>
        <p:nvSpPr>
          <p:cNvPr id="8" name="Shape 6"/>
          <p:cNvSpPr/>
          <p:nvPr/>
        </p:nvSpPr>
        <p:spPr>
          <a:xfrm>
            <a:off x="6172200" y="1463040"/>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9" name="Shape 7"/>
          <p:cNvSpPr/>
          <p:nvPr/>
        </p:nvSpPr>
        <p:spPr>
          <a:xfrm>
            <a:off x="6309360" y="1664208"/>
            <a:ext cx="310896" cy="310896"/>
          </a:xfrm>
          <a:prstGeom prst="ellipse">
            <a:avLst/>
          </a:prstGeom>
          <a:solidFill>
            <a:srgbClr val="4C7A34"/>
          </a:solidFill>
          <a:ln/>
        </p:spPr>
        <p:txBody>
          <a:bodyPr/>
          <a:lstStyle/>
          <a:p>
            <a:endParaRPr lang="en-US"/>
          </a:p>
        </p:txBody>
      </p:sp>
      <p:sp>
        <p:nvSpPr>
          <p:cNvPr id="10" name="Text 8"/>
          <p:cNvSpPr txBox="1"/>
          <p:nvPr/>
        </p:nvSpPr>
        <p:spPr>
          <a:xfrm>
            <a:off x="6309360" y="1664208"/>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11" name="Text 9"/>
          <p:cNvSpPr txBox="1"/>
          <p:nvPr/>
        </p:nvSpPr>
        <p:spPr>
          <a:xfrm>
            <a:off x="6739128" y="1517904"/>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Conditional Access 'MFA' and 'Block legacy authentication' policies are tenant-wide</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Verified: both include All users and All applications with minimal exclusions.</a:t>
            </a:r>
            <a:endParaRPr lang="en-US" sz="1050" dirty="0"/>
          </a:p>
        </p:txBody>
      </p:sp>
      <p:sp>
        <p:nvSpPr>
          <p:cNvPr id="12" name="Shape 10"/>
          <p:cNvSpPr/>
          <p:nvPr/>
        </p:nvSpPr>
        <p:spPr>
          <a:xfrm>
            <a:off x="457200" y="2267712"/>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13" name="Shape 11"/>
          <p:cNvSpPr/>
          <p:nvPr/>
        </p:nvSpPr>
        <p:spPr>
          <a:xfrm>
            <a:off x="594360" y="2468880"/>
            <a:ext cx="310896" cy="310896"/>
          </a:xfrm>
          <a:prstGeom prst="ellipse">
            <a:avLst/>
          </a:prstGeom>
          <a:solidFill>
            <a:srgbClr val="4C7A34"/>
          </a:solidFill>
          <a:ln/>
        </p:spPr>
        <p:txBody>
          <a:bodyPr/>
          <a:lstStyle/>
          <a:p>
            <a:endParaRPr lang="en-US"/>
          </a:p>
        </p:txBody>
      </p:sp>
      <p:sp>
        <p:nvSpPr>
          <p:cNvPr id="14" name="Text 12"/>
          <p:cNvSpPr txBox="1"/>
          <p:nvPr/>
        </p:nvSpPr>
        <p:spPr>
          <a:xfrm>
            <a:off x="594360" y="2468880"/>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15" name="Text 13"/>
          <p:cNvSpPr txBox="1"/>
          <p:nvPr/>
        </p:nvSpPr>
        <p:spPr>
          <a:xfrm>
            <a:off x="1024128" y="2322576"/>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Administrative MFA is fully covered</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Secure Score 10/10 for MFA on administrative roles; Global Administrator count (3) is within Microsoft's recommended 2–4.</a:t>
            </a:r>
            <a:endParaRPr lang="en-US" sz="1050" dirty="0"/>
          </a:p>
        </p:txBody>
      </p:sp>
      <p:sp>
        <p:nvSpPr>
          <p:cNvPr id="16" name="Shape 14"/>
          <p:cNvSpPr/>
          <p:nvPr/>
        </p:nvSpPr>
        <p:spPr>
          <a:xfrm>
            <a:off x="6172200" y="2267712"/>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17" name="Shape 15"/>
          <p:cNvSpPr/>
          <p:nvPr/>
        </p:nvSpPr>
        <p:spPr>
          <a:xfrm>
            <a:off x="6309360" y="2468880"/>
            <a:ext cx="310896" cy="310896"/>
          </a:xfrm>
          <a:prstGeom prst="ellipse">
            <a:avLst/>
          </a:prstGeom>
          <a:solidFill>
            <a:srgbClr val="4C7A34"/>
          </a:solidFill>
          <a:ln/>
        </p:spPr>
        <p:txBody>
          <a:bodyPr/>
          <a:lstStyle/>
          <a:p>
            <a:endParaRPr lang="en-US"/>
          </a:p>
        </p:txBody>
      </p:sp>
      <p:sp>
        <p:nvSpPr>
          <p:cNvPr id="18" name="Text 16"/>
          <p:cNvSpPr txBox="1"/>
          <p:nvPr/>
        </p:nvSpPr>
        <p:spPr>
          <a:xfrm>
            <a:off x="6309360" y="2468880"/>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19" name="Text 17"/>
          <p:cNvSpPr txBox="1"/>
          <p:nvPr/>
        </p:nvSpPr>
        <p:spPr>
          <a:xfrm>
            <a:off x="6739128" y="2322576"/>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Mailbox auditing is enabled on all 622 mailboxes and unified audit logging is functional</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Verified via Exchange PowerShell; the Secure Score item on mailbox auditing reflects an org-level default rather than per-mailbox state.</a:t>
            </a:r>
            <a:endParaRPr lang="en-US" sz="1050" dirty="0"/>
          </a:p>
        </p:txBody>
      </p:sp>
      <p:sp>
        <p:nvSpPr>
          <p:cNvPr id="20" name="Shape 18"/>
          <p:cNvSpPr/>
          <p:nvPr/>
        </p:nvSpPr>
        <p:spPr>
          <a:xfrm>
            <a:off x="457200" y="3072384"/>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21" name="Shape 19"/>
          <p:cNvSpPr/>
          <p:nvPr/>
        </p:nvSpPr>
        <p:spPr>
          <a:xfrm>
            <a:off x="594360" y="3273552"/>
            <a:ext cx="310896" cy="310896"/>
          </a:xfrm>
          <a:prstGeom prst="ellipse">
            <a:avLst/>
          </a:prstGeom>
          <a:solidFill>
            <a:srgbClr val="4C7A34"/>
          </a:solidFill>
          <a:ln/>
        </p:spPr>
        <p:txBody>
          <a:bodyPr/>
          <a:lstStyle/>
          <a:p>
            <a:endParaRPr lang="en-US"/>
          </a:p>
        </p:txBody>
      </p:sp>
      <p:sp>
        <p:nvSpPr>
          <p:cNvPr id="22" name="Text 20"/>
          <p:cNvSpPr txBox="1"/>
          <p:nvPr/>
        </p:nvSpPr>
        <p:spPr>
          <a:xfrm>
            <a:off x="594360" y="3273552"/>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23" name="Text 21"/>
          <p:cNvSpPr txBox="1"/>
          <p:nvPr/>
        </p:nvSpPr>
        <p:spPr>
          <a:xfrm>
            <a:off x="1024128" y="3127248"/>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SPF is published with hard-fail on 33 of 35 domains</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Verified by external DNS; only ██████████.org lacks SPF.</a:t>
            </a:r>
            <a:endParaRPr lang="en-US" sz="1050" dirty="0"/>
          </a:p>
        </p:txBody>
      </p:sp>
      <p:sp>
        <p:nvSpPr>
          <p:cNvPr id="24" name="Shape 22"/>
          <p:cNvSpPr/>
          <p:nvPr/>
        </p:nvSpPr>
        <p:spPr>
          <a:xfrm>
            <a:off x="6172200" y="3072384"/>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25" name="Shape 23"/>
          <p:cNvSpPr/>
          <p:nvPr/>
        </p:nvSpPr>
        <p:spPr>
          <a:xfrm>
            <a:off x="6309360" y="3273552"/>
            <a:ext cx="310896" cy="310896"/>
          </a:xfrm>
          <a:prstGeom prst="ellipse">
            <a:avLst/>
          </a:prstGeom>
          <a:solidFill>
            <a:srgbClr val="4C7A34"/>
          </a:solidFill>
          <a:ln/>
        </p:spPr>
        <p:txBody>
          <a:bodyPr/>
          <a:lstStyle/>
          <a:p>
            <a:endParaRPr lang="en-US"/>
          </a:p>
        </p:txBody>
      </p:sp>
      <p:sp>
        <p:nvSpPr>
          <p:cNvPr id="26" name="Text 24"/>
          <p:cNvSpPr txBox="1"/>
          <p:nvPr/>
        </p:nvSpPr>
        <p:spPr>
          <a:xfrm>
            <a:off x="6309360" y="3273552"/>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27" name="Text 25"/>
          <p:cNvSpPr txBox="1"/>
          <p:nvPr/>
        </p:nvSpPr>
        <p:spPr>
          <a:xfrm>
            <a:off x="6739128" y="3127248"/>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Defender for Endpoint onboarding is complete</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21 of 21 devices onboarded, 0 with active malware; the EDR profile that does this is correct.</a:t>
            </a:r>
            <a:endParaRPr lang="en-US" sz="1050" dirty="0"/>
          </a:p>
        </p:txBody>
      </p:sp>
      <p:sp>
        <p:nvSpPr>
          <p:cNvPr id="28" name="Shape 26"/>
          <p:cNvSpPr/>
          <p:nvPr/>
        </p:nvSpPr>
        <p:spPr>
          <a:xfrm>
            <a:off x="457200" y="3877056"/>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29" name="Shape 27"/>
          <p:cNvSpPr/>
          <p:nvPr/>
        </p:nvSpPr>
        <p:spPr>
          <a:xfrm>
            <a:off x="594360" y="4078224"/>
            <a:ext cx="310896" cy="310896"/>
          </a:xfrm>
          <a:prstGeom prst="ellipse">
            <a:avLst/>
          </a:prstGeom>
          <a:solidFill>
            <a:srgbClr val="4C7A34"/>
          </a:solidFill>
          <a:ln/>
        </p:spPr>
        <p:txBody>
          <a:bodyPr/>
          <a:lstStyle/>
          <a:p>
            <a:endParaRPr lang="en-US"/>
          </a:p>
        </p:txBody>
      </p:sp>
      <p:sp>
        <p:nvSpPr>
          <p:cNvPr id="30" name="Text 28"/>
          <p:cNvSpPr txBox="1"/>
          <p:nvPr/>
        </p:nvSpPr>
        <p:spPr>
          <a:xfrm>
            <a:off x="594360" y="407822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31" name="Text 29"/>
          <p:cNvSpPr txBox="1"/>
          <p:nvPr/>
        </p:nvSpPr>
        <p:spPr>
          <a:xfrm>
            <a:off x="1024128" y="3931920"/>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Zero external auto-forwards in the prior 7 days and all 33 mailbox forwards are internal</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Good hygiene, pending the policy block in H-9.</a:t>
            </a:r>
            <a:endParaRPr lang="en-US" sz="1050" dirty="0"/>
          </a:p>
        </p:txBody>
      </p:sp>
      <p:sp>
        <p:nvSpPr>
          <p:cNvPr id="32" name="Shape 30"/>
          <p:cNvSpPr/>
          <p:nvPr/>
        </p:nvSpPr>
        <p:spPr>
          <a:xfrm>
            <a:off x="6172200" y="3877056"/>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33" name="Shape 31"/>
          <p:cNvSpPr/>
          <p:nvPr/>
        </p:nvSpPr>
        <p:spPr>
          <a:xfrm>
            <a:off x="6309360" y="4078224"/>
            <a:ext cx="310896" cy="310896"/>
          </a:xfrm>
          <a:prstGeom prst="ellipse">
            <a:avLst/>
          </a:prstGeom>
          <a:solidFill>
            <a:srgbClr val="4C7A34"/>
          </a:solidFill>
          <a:ln/>
        </p:spPr>
        <p:txBody>
          <a:bodyPr/>
          <a:lstStyle/>
          <a:p>
            <a:endParaRPr lang="en-US"/>
          </a:p>
        </p:txBody>
      </p:sp>
      <p:sp>
        <p:nvSpPr>
          <p:cNvPr id="34" name="Text 32"/>
          <p:cNvSpPr txBox="1"/>
          <p:nvPr/>
        </p:nvSpPr>
        <p:spPr>
          <a:xfrm>
            <a:off x="6309360" y="4078224"/>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35" name="Text 33"/>
          <p:cNvSpPr txBox="1"/>
          <p:nvPr/>
        </p:nvSpPr>
        <p:spPr>
          <a:xfrm>
            <a:off x="6739128" y="3931920"/>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Legacy authentication is blocked at both the Conditional Access and SharePoint layers</a:t>
            </a:r>
            <a:endParaRPr lang="en-US" sz="1050" dirty="0"/>
          </a:p>
        </p:txBody>
      </p:sp>
      <p:sp>
        <p:nvSpPr>
          <p:cNvPr id="36" name="Shape 34"/>
          <p:cNvSpPr/>
          <p:nvPr/>
        </p:nvSpPr>
        <p:spPr>
          <a:xfrm>
            <a:off x="457200" y="4681728"/>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37" name="Shape 35"/>
          <p:cNvSpPr/>
          <p:nvPr/>
        </p:nvSpPr>
        <p:spPr>
          <a:xfrm>
            <a:off x="594360" y="4882896"/>
            <a:ext cx="310896" cy="310896"/>
          </a:xfrm>
          <a:prstGeom prst="ellipse">
            <a:avLst/>
          </a:prstGeom>
          <a:solidFill>
            <a:srgbClr val="4C7A34"/>
          </a:solidFill>
          <a:ln/>
        </p:spPr>
        <p:txBody>
          <a:bodyPr/>
          <a:lstStyle/>
          <a:p>
            <a:endParaRPr lang="en-US"/>
          </a:p>
        </p:txBody>
      </p:sp>
      <p:sp>
        <p:nvSpPr>
          <p:cNvPr id="38" name="Text 36"/>
          <p:cNvSpPr txBox="1"/>
          <p:nvPr/>
        </p:nvSpPr>
        <p:spPr>
          <a:xfrm>
            <a:off x="594360" y="4882896"/>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39" name="Text 37"/>
          <p:cNvSpPr txBox="1"/>
          <p:nvPr/>
        </p:nvSpPr>
        <p:spPr>
          <a:xfrm>
            <a:off x="1024128" y="4736592"/>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Password expiration is set to never expire</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Matches current Microsoft and NIST guidance; Secure Score 8/8.</a:t>
            </a:r>
            <a:endParaRPr lang="en-US" sz="1050" dirty="0"/>
          </a:p>
        </p:txBody>
      </p:sp>
      <p:sp>
        <p:nvSpPr>
          <p:cNvPr id="40" name="Shape 38"/>
          <p:cNvSpPr/>
          <p:nvPr/>
        </p:nvSpPr>
        <p:spPr>
          <a:xfrm>
            <a:off x="6172200" y="4681728"/>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41" name="Shape 39"/>
          <p:cNvSpPr/>
          <p:nvPr/>
        </p:nvSpPr>
        <p:spPr>
          <a:xfrm>
            <a:off x="6309360" y="4882896"/>
            <a:ext cx="310896" cy="310896"/>
          </a:xfrm>
          <a:prstGeom prst="ellipse">
            <a:avLst/>
          </a:prstGeom>
          <a:solidFill>
            <a:srgbClr val="4C7A34"/>
          </a:solidFill>
          <a:ln/>
        </p:spPr>
        <p:txBody>
          <a:bodyPr/>
          <a:lstStyle/>
          <a:p>
            <a:endParaRPr lang="en-US"/>
          </a:p>
        </p:txBody>
      </p:sp>
      <p:sp>
        <p:nvSpPr>
          <p:cNvPr id="42" name="Text 40"/>
          <p:cNvSpPr txBox="1"/>
          <p:nvPr/>
        </p:nvSpPr>
        <p:spPr>
          <a:xfrm>
            <a:off x="6309360" y="4882896"/>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43" name="Text 41"/>
          <p:cNvSpPr txBox="1"/>
          <p:nvPr/>
        </p:nvSpPr>
        <p:spPr>
          <a:xfrm>
            <a:off x="6739128" y="4736592"/>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Admin consent workflow is enabled</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Designated reviewer, notifications and 30-day expiry.</a:t>
            </a:r>
            <a:endParaRPr lang="en-US" sz="1050" dirty="0"/>
          </a:p>
        </p:txBody>
      </p:sp>
      <p:sp>
        <p:nvSpPr>
          <p:cNvPr id="44" name="Shape 42"/>
          <p:cNvSpPr/>
          <p:nvPr/>
        </p:nvSpPr>
        <p:spPr>
          <a:xfrm>
            <a:off x="457200" y="5486400"/>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45" name="Shape 43"/>
          <p:cNvSpPr/>
          <p:nvPr/>
        </p:nvSpPr>
        <p:spPr>
          <a:xfrm>
            <a:off x="594360" y="5687568"/>
            <a:ext cx="310896" cy="310896"/>
          </a:xfrm>
          <a:prstGeom prst="ellipse">
            <a:avLst/>
          </a:prstGeom>
          <a:solidFill>
            <a:srgbClr val="4C7A34"/>
          </a:solidFill>
          <a:ln/>
        </p:spPr>
        <p:txBody>
          <a:bodyPr/>
          <a:lstStyle/>
          <a:p>
            <a:endParaRPr lang="en-US"/>
          </a:p>
        </p:txBody>
      </p:sp>
      <p:sp>
        <p:nvSpPr>
          <p:cNvPr id="46" name="Text 44"/>
          <p:cNvSpPr txBox="1"/>
          <p:nvPr/>
        </p:nvSpPr>
        <p:spPr>
          <a:xfrm>
            <a:off x="594360" y="5687568"/>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47" name="Text 45"/>
          <p:cNvSpPr txBox="1"/>
          <p:nvPr/>
        </p:nvSpPr>
        <p:spPr>
          <a:xfrm>
            <a:off x="1024128" y="5541264"/>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A Tenant Allow/Block List is actively maintained</a:t>
            </a:r>
            <a:endParaRPr lang="en-US" sz="1050" dirty="0"/>
          </a:p>
          <a:p>
            <a:pPr marL="0" indent="0">
              <a:buNone/>
            </a:pPr>
            <a:r>
              <a:rPr lang="en-US" sz="900" dirty="0">
                <a:solidFill>
                  <a:srgbClr val="5A6270"/>
                </a:solidFill>
                <a:latin typeface="Calibri" pitchFamily="34" charset="0"/>
                <a:ea typeface="Calibri" pitchFamily="34" charset="-122"/>
                <a:cs typeface="Calibri" pitchFamily="34" charset="-120"/>
              </a:rPr>
              <a:t>An impersonation attempt was blocked in the week before assessment.</a:t>
            </a:r>
            <a:endParaRPr lang="en-US" sz="1050" dirty="0"/>
          </a:p>
        </p:txBody>
      </p:sp>
      <p:sp>
        <p:nvSpPr>
          <p:cNvPr id="48" name="Shape 46"/>
          <p:cNvSpPr/>
          <p:nvPr/>
        </p:nvSpPr>
        <p:spPr>
          <a:xfrm>
            <a:off x="6172200" y="5486400"/>
            <a:ext cx="5532120" cy="713232"/>
          </a:xfrm>
          <a:prstGeom prst="roundRect">
            <a:avLst>
              <a:gd name="adj" fmla="val 10256"/>
            </a:avLst>
          </a:prstGeom>
          <a:solidFill>
            <a:srgbClr val="EEF7EF"/>
          </a:solidFill>
          <a:ln w="9525">
            <a:solidFill>
              <a:srgbClr val="CFE5D2"/>
            </a:solidFill>
            <a:prstDash val="solid"/>
          </a:ln>
        </p:spPr>
        <p:txBody>
          <a:bodyPr/>
          <a:lstStyle/>
          <a:p>
            <a:endParaRPr lang="en-US"/>
          </a:p>
        </p:txBody>
      </p:sp>
      <p:sp>
        <p:nvSpPr>
          <p:cNvPr id="49" name="Shape 47"/>
          <p:cNvSpPr/>
          <p:nvPr/>
        </p:nvSpPr>
        <p:spPr>
          <a:xfrm>
            <a:off x="6309360" y="5687568"/>
            <a:ext cx="310896" cy="310896"/>
          </a:xfrm>
          <a:prstGeom prst="ellipse">
            <a:avLst/>
          </a:prstGeom>
          <a:solidFill>
            <a:srgbClr val="4C7A34"/>
          </a:solidFill>
          <a:ln/>
        </p:spPr>
        <p:txBody>
          <a:bodyPr/>
          <a:lstStyle/>
          <a:p>
            <a:endParaRPr lang="en-US"/>
          </a:p>
        </p:txBody>
      </p:sp>
      <p:sp>
        <p:nvSpPr>
          <p:cNvPr id="50" name="Text 48"/>
          <p:cNvSpPr txBox="1"/>
          <p:nvPr/>
        </p:nvSpPr>
        <p:spPr>
          <a:xfrm>
            <a:off x="6309360" y="5687568"/>
            <a:ext cx="310896"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51" name="Text 49"/>
          <p:cNvSpPr txBox="1"/>
          <p:nvPr/>
        </p:nvSpPr>
        <p:spPr>
          <a:xfrm>
            <a:off x="6739128" y="5541264"/>
            <a:ext cx="4846320" cy="621792"/>
          </a:xfrm>
          <a:prstGeom prst="rect">
            <a:avLst/>
          </a:prstGeom>
          <a:noFill/>
          <a:ln/>
        </p:spPr>
        <p:txBody>
          <a:bodyPr wrap="square" lIns="0" tIns="0" rIns="0" bIns="0" rtlCol="0" anchor="ctr"/>
          <a:lstStyle/>
          <a:p>
            <a:pPr marL="0" indent="0">
              <a:buNone/>
            </a:pPr>
            <a:r>
              <a:rPr lang="en-US" sz="1050" b="1" dirty="0">
                <a:solidFill>
                  <a:srgbClr val="1B2A49"/>
                </a:solidFill>
                <a:latin typeface="Calibri" pitchFamily="34" charset="0"/>
                <a:ea typeface="Calibri" pitchFamily="34" charset="-122"/>
                <a:cs typeface="Calibri" pitchFamily="34" charset="-120"/>
              </a:rPr>
              <a:t>eDiscovery is in use and the 'Block htm attachments' transport rule is a sound control</a:t>
            </a:r>
            <a:endParaRPr lang="en-US" sz="1050" dirty="0"/>
          </a:p>
        </p:txBody>
      </p:sp>
      <p:sp>
        <p:nvSpPr>
          <p:cNvPr id="52" name="Text 50"/>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53" name="Text 51"/>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The structural constraint: licensing</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Verified from service plans — 365 users have no Conditional Access, Intune or Defender for Office entitlement</a:t>
            </a:r>
            <a:endParaRPr lang="en-US" sz="1400" dirty="0"/>
          </a:p>
        </p:txBody>
      </p:sp>
      <p:graphicFrame>
        <p:nvGraphicFramePr>
          <p:cNvPr id="4" name="Chart 0"/>
          <p:cNvGraphicFramePr/>
          <p:nvPr/>
        </p:nvGraphicFramePr>
        <p:xfrm>
          <a:off x="457200" y="1463040"/>
          <a:ext cx="512064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457200" y="4800600"/>
            <a:ext cx="5120640" cy="274320"/>
          </a:xfrm>
          <a:prstGeom prst="rect">
            <a:avLst/>
          </a:prstGeom>
          <a:noFill/>
          <a:ln/>
        </p:spPr>
        <p:txBody>
          <a:bodyPr wrap="square" lIns="0" tIns="0" rIns="0" bIns="0" rtlCol="0" anchor="ctr"/>
          <a:lstStyle/>
          <a:p>
            <a:pPr marL="0" indent="0">
              <a:buNone/>
            </a:pPr>
            <a:r>
              <a:rPr lang="en-US" sz="900" i="1" dirty="0">
                <a:solidFill>
                  <a:srgbClr val="5A6270"/>
                </a:solidFill>
                <a:latin typeface="Calibri" pitchFamily="34" charset="0"/>
                <a:ea typeface="Calibri" pitchFamily="34" charset="-122"/>
                <a:cs typeface="Calibri" pitchFamily="34" charset="-120"/>
              </a:rPr>
              <a:t>Red = no Entra P1 / Intune / Defender for Office 365 service plan</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943600" y="1463040"/>
          <a:ext cx="5760720" cy="914400"/>
        </p:xfrm>
        <a:graphic>
          <a:graphicData uri="http://schemas.openxmlformats.org/drawingml/2006/table">
            <a:tbl>
              <a:tblPr/>
              <a:tblGrid>
                <a:gridCol w="246888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365760">
                <a:tc>
                  <a:txBody>
                    <a:bodyPr/>
                    <a:lstStyle/>
                    <a:p>
                      <a:pPr marL="0" indent="0" algn="l">
                        <a:buNone/>
                      </a:pP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Business Basic / Standard (365 users)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lgn="ctr">
                        <a:buNone/>
                      </a:pPr>
                      <a:r>
                        <a:rPr lang="en-US" sz="950" b="1" dirty="0">
                          <a:solidFill>
                            <a:srgbClr val="FFFFFF"/>
                          </a:solidFill>
                          <a:latin typeface="Calibri" pitchFamily="34" charset="0"/>
                          <a:ea typeface="Calibri" pitchFamily="34" charset="-122"/>
                          <a:cs typeface="Calibri" pitchFamily="34" charset="-120"/>
                        </a:rPr>
                        <a:t>Business Premium / E5 (195 users)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Conditional Access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Not licensed</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1"/>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Intune device management</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Defender for Office 365 (Safe Links, impersonation)</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3"/>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Defender for Business / Endpoint</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Purview labels, DLP, archiving</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Yes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5"/>
                  </a:ext>
                </a:extLst>
              </a:tr>
              <a:tr h="365760">
                <a:tc>
                  <a:txBody>
                    <a:bodyPr/>
                    <a:lstStyle/>
                    <a:p>
                      <a:pPr marL="0" indent="0" algn="l">
                        <a:buNone/>
                      </a:pPr>
                      <a:r>
                        <a:rPr lang="en-US" sz="950" b="1" dirty="0">
                          <a:solidFill>
                            <a:srgbClr val="222222"/>
                          </a:solidFill>
                          <a:latin typeface="Calibri" pitchFamily="34" charset="0"/>
                          <a:ea typeface="Calibri" pitchFamily="34" charset="-122"/>
                          <a:cs typeface="Calibri" pitchFamily="34" charset="-120"/>
                        </a:rPr>
                        <a:t>PIM, Identity Protection, access reviews</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B00020"/>
                          </a:solidFill>
                          <a:latin typeface="Calibri" pitchFamily="34" charset="0"/>
                          <a:ea typeface="Calibri" pitchFamily="34" charset="-122"/>
                          <a:cs typeface="Calibri" pitchFamily="34" charset="-120"/>
                        </a:rPr>
                        <a:t>No</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22222"/>
                          </a:solidFill>
                          <a:latin typeface="Calibri" pitchFamily="34" charset="0"/>
                          <a:ea typeface="Calibri" pitchFamily="34" charset="-122"/>
                          <a:cs typeface="Calibri" pitchFamily="34" charset="-120"/>
                        </a:rPr>
                        <a:t>E5 only (27)</a:t>
                      </a:r>
                      <a:endParaRPr lang="en-US" sz="95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7" name="Shape 3"/>
          <p:cNvSpPr/>
          <p:nvPr/>
        </p:nvSpPr>
        <p:spPr>
          <a:xfrm>
            <a:off x="5943600" y="4206240"/>
            <a:ext cx="5760720" cy="2011680"/>
          </a:xfrm>
          <a:prstGeom prst="roundRect">
            <a:avLst>
              <a:gd name="adj" fmla="val 3636"/>
            </a:avLst>
          </a:prstGeom>
          <a:solidFill>
            <a:srgbClr val="EAF4F5"/>
          </a:solidFill>
          <a:ln w="9525">
            <a:solidFill>
              <a:srgbClr val="0E7C86"/>
            </a:solidFill>
            <a:prstDash val="solid"/>
          </a:ln>
        </p:spPr>
        <p:txBody>
          <a:bodyPr/>
          <a:lstStyle/>
          <a:p>
            <a:endParaRPr lang="en-US"/>
          </a:p>
        </p:txBody>
      </p:sp>
      <p:sp>
        <p:nvSpPr>
          <p:cNvPr id="8" name="Text 4"/>
          <p:cNvSpPr txBox="1"/>
          <p:nvPr/>
        </p:nvSpPr>
        <p:spPr>
          <a:xfrm>
            <a:off x="6126480" y="4297680"/>
            <a:ext cx="5394960" cy="320040"/>
          </a:xfrm>
          <a:prstGeom prst="rect">
            <a:avLst/>
          </a:prstGeom>
          <a:noFill/>
          <a:ln/>
        </p:spPr>
        <p:txBody>
          <a:bodyPr wrap="square" lIns="0" tIns="0" rIns="0" bIns="0" rtlCol="0" anchor="ctr"/>
          <a:lstStyle/>
          <a:p>
            <a:pPr marL="0" indent="0">
              <a:buNone/>
            </a:pPr>
            <a:r>
              <a:rPr lang="en-US" sz="1300" b="1" dirty="0">
                <a:solidFill>
                  <a:srgbClr val="0E7C86"/>
                </a:solidFill>
                <a:latin typeface="Calibri" pitchFamily="34" charset="0"/>
                <a:ea typeface="Calibri" pitchFamily="34" charset="-122"/>
                <a:cs typeface="Calibri" pitchFamily="34" charset="-120"/>
              </a:rPr>
              <a:t>Recommendation</a:t>
            </a:r>
            <a:endParaRPr lang="en-US" sz="1300" dirty="0"/>
          </a:p>
        </p:txBody>
      </p:sp>
      <p:sp>
        <p:nvSpPr>
          <p:cNvPr id="9" name="Text 5"/>
          <p:cNvSpPr txBox="1"/>
          <p:nvPr/>
        </p:nvSpPr>
        <p:spPr>
          <a:xfrm>
            <a:off x="6126480" y="4617720"/>
            <a:ext cx="5440680" cy="1554480"/>
          </a:xfrm>
          <a:prstGeom prst="rect">
            <a:avLst/>
          </a:prstGeom>
          <a:noFill/>
          <a:ln/>
        </p:spPr>
        <p:txBody>
          <a:bodyPr wrap="square" lIns="0" tIns="0" rIns="0" bIns="0" rtlCol="0" anchor="t"/>
          <a:lstStyle/>
          <a:p>
            <a:pPr marL="342900" indent="-342900">
              <a:spcAft>
                <a:spcPts val="300"/>
              </a:spcAft>
              <a:buSzPct val="100000"/>
              <a:buChar char="•"/>
            </a:pPr>
            <a:r>
              <a:rPr lang="en-US" sz="1050" dirty="0">
                <a:solidFill>
                  <a:srgbClr val="222222"/>
                </a:solidFill>
                <a:latin typeface="Calibri" pitchFamily="34" charset="0"/>
                <a:ea typeface="Calibri" pitchFamily="34" charset="-122"/>
                <a:cs typeface="Calibri" pitchFamily="34" charset="-120"/>
              </a:rPr>
              <a:t>Uplift Business Basic/Standard users to Business Premium (or, as a minimum, add Entra ID P1) within 30 days.</a:t>
            </a:r>
            <a:endParaRPr lang="en-US" sz="1050" dirty="0"/>
          </a:p>
          <a:p>
            <a:pPr marL="342900" indent="-342900">
              <a:spcAft>
                <a:spcPts val="300"/>
              </a:spcAft>
              <a:buSzPct val="100000"/>
              <a:buChar char="•"/>
            </a:pPr>
            <a:r>
              <a:rPr lang="en-US" sz="1050" dirty="0">
                <a:solidFill>
                  <a:srgbClr val="222222"/>
                </a:solidFill>
                <a:latin typeface="Calibri" pitchFamily="34" charset="0"/>
                <a:ea typeface="Calibri" pitchFamily="34" charset="-122"/>
                <a:cs typeface="Calibri" pitchFamily="34" charset="-120"/>
              </a:rPr>
              <a:t>Fund it in part by reclaiming ~190 seats on dormant accounts and 35 unassigned seats.</a:t>
            </a:r>
            <a:endParaRPr lang="en-US" sz="1050" dirty="0"/>
          </a:p>
          <a:p>
            <a:pPr marL="342900" indent="-342900">
              <a:spcAft>
                <a:spcPts val="300"/>
              </a:spcAft>
              <a:buSzPct val="100000"/>
              <a:buChar char="•"/>
            </a:pPr>
            <a:r>
              <a:rPr lang="en-US" sz="1050" dirty="0">
                <a:solidFill>
                  <a:srgbClr val="222222"/>
                </a:solidFill>
                <a:latin typeface="Calibri" pitchFamily="34" charset="0"/>
                <a:ea typeface="Calibri" pitchFamily="34" charset="-122"/>
                <a:cs typeface="Calibri" pitchFamily="34" charset="-120"/>
              </a:rPr>
              <a:t>License by group so every acquired business inherits the right entitlement on day one.</a:t>
            </a:r>
            <a:endParaRPr lang="en-US" sz="1050" dirty="0"/>
          </a:p>
          <a:p>
            <a:pPr marL="342900" indent="-342900">
              <a:spcAft>
                <a:spcPts val="300"/>
              </a:spcAft>
              <a:buSzPct val="100000"/>
              <a:buChar char="•"/>
            </a:pPr>
            <a:r>
              <a:rPr lang="en-US" sz="1050" dirty="0">
                <a:solidFill>
                  <a:srgbClr val="222222"/>
                </a:solidFill>
                <a:latin typeface="Calibri" pitchFamily="34" charset="0"/>
                <a:ea typeface="Calibri" pitchFamily="34" charset="-122"/>
                <a:cs typeface="Calibri" pitchFamily="34" charset="-120"/>
              </a:rPr>
              <a:t>Until then, Phase 1 controls deploy to the 195 covered users first.</a:t>
            </a:r>
            <a:endParaRPr lang="en-US" sz="1050" dirty="0"/>
          </a:p>
        </p:txBody>
      </p:sp>
      <p:sp>
        <p:nvSpPr>
          <p:cNvPr id="10" name="Text 6"/>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11" name="Text 7"/>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Remediation roadmap</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Four phases — Phase 0 is configuration only and starts immediately</a:t>
            </a:r>
            <a:endParaRPr lang="en-US" sz="1400" dirty="0"/>
          </a:p>
        </p:txBody>
      </p:sp>
      <p:sp>
        <p:nvSpPr>
          <p:cNvPr id="4" name="Shape 2"/>
          <p:cNvSpPr/>
          <p:nvPr/>
        </p:nvSpPr>
        <p:spPr>
          <a:xfrm>
            <a:off x="457200" y="1463040"/>
            <a:ext cx="2697480" cy="4754880"/>
          </a:xfrm>
          <a:prstGeom prst="roundRect">
            <a:avLst>
              <a:gd name="adj" fmla="val 2712"/>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94360" y="1600200"/>
            <a:ext cx="2423160" cy="685800"/>
          </a:xfrm>
          <a:prstGeom prst="roundRect">
            <a:avLst>
              <a:gd name="adj" fmla="val 8000"/>
            </a:avLst>
          </a:prstGeom>
          <a:solidFill>
            <a:srgbClr val="0E7C86"/>
          </a:solidFill>
          <a:ln/>
        </p:spPr>
        <p:txBody>
          <a:bodyPr/>
          <a:lstStyle/>
          <a:p>
            <a:endParaRPr lang="en-US"/>
          </a:p>
        </p:txBody>
      </p:sp>
      <p:sp>
        <p:nvSpPr>
          <p:cNvPr id="6" name="Text 4"/>
          <p:cNvSpPr txBox="1"/>
          <p:nvPr/>
        </p:nvSpPr>
        <p:spPr>
          <a:xfrm>
            <a:off x="594360" y="1600200"/>
            <a:ext cx="2423160" cy="6858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Phase 0 — Stabilise</a:t>
            </a:r>
            <a:endParaRPr lang="en-US" sz="1400" dirty="0"/>
          </a:p>
          <a:p>
            <a:pPr marL="0" indent="0" algn="ctr">
              <a:buNone/>
            </a:pPr>
            <a:r>
              <a:rPr lang="en-US" sz="1000" dirty="0">
                <a:solidFill>
                  <a:srgbClr val="E6EAEF"/>
                </a:solidFill>
                <a:latin typeface="Calibri" pitchFamily="34" charset="0"/>
                <a:ea typeface="Calibri" pitchFamily="34" charset="-122"/>
                <a:cs typeface="Calibri" pitchFamily="34" charset="-120"/>
              </a:rPr>
              <a:t>Weeks 1–2</a:t>
            </a:r>
            <a:endParaRPr lang="en-US" sz="1400" dirty="0"/>
          </a:p>
        </p:txBody>
      </p:sp>
      <p:sp>
        <p:nvSpPr>
          <p:cNvPr id="7" name="Text 5"/>
          <p:cNvSpPr txBox="1"/>
          <p:nvPr/>
        </p:nvSpPr>
        <p:spPr>
          <a:xfrm>
            <a:off x="594360" y="2377440"/>
            <a:ext cx="2423160" cy="566928"/>
          </a:xfrm>
          <a:prstGeom prst="rect">
            <a:avLst/>
          </a:prstGeom>
          <a:noFill/>
          <a:ln/>
        </p:spPr>
        <p:txBody>
          <a:bodyPr wrap="square" lIns="0" tIns="0" rIns="0" bIns="0" rtlCol="0" anchor="t"/>
          <a:lstStyle/>
          <a:p>
            <a:pPr marL="0" indent="0">
              <a:buNone/>
            </a:pPr>
            <a:r>
              <a:rPr lang="en-US" sz="900" i="1" dirty="0">
                <a:solidFill>
                  <a:srgbClr val="5A6270"/>
                </a:solidFill>
                <a:latin typeface="Calibri" pitchFamily="34" charset="0"/>
                <a:ea typeface="Calibri" pitchFamily="34" charset="-122"/>
                <a:cs typeface="Calibri" pitchFamily="34" charset="-120"/>
              </a:rPr>
              <a:t>Close the gaps an attacker would use this month, at near-zero cost.</a:t>
            </a:r>
            <a:endParaRPr lang="en-US" sz="900" dirty="0"/>
          </a:p>
        </p:txBody>
      </p:sp>
      <p:sp>
        <p:nvSpPr>
          <p:cNvPr id="8" name="Text 6"/>
          <p:cNvSpPr txBox="1"/>
          <p:nvPr/>
        </p:nvSpPr>
        <p:spPr>
          <a:xfrm>
            <a:off x="594360" y="2971800"/>
            <a:ext cx="2423160" cy="3154680"/>
          </a:xfrm>
          <a:prstGeom prst="rect">
            <a:avLst/>
          </a:prstGeom>
          <a:noFill/>
          <a:ln/>
        </p:spPr>
        <p:txBody>
          <a:bodyPr wrap="square" lIns="0" tIns="0" rIns="0" bIns="0" rtlCol="0" anchor="t"/>
          <a:lstStyle/>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C-8  </a:t>
            </a:r>
            <a:r>
              <a:rPr lang="en-US" sz="850" dirty="0">
                <a:solidFill>
                  <a:srgbClr val="222222"/>
                </a:solidFill>
                <a:latin typeface="Calibri" pitchFamily="34" charset="0"/>
                <a:ea typeface="Calibri" pitchFamily="34" charset="-122"/>
                <a:cs typeface="Calibri" pitchFamily="34" charset="-120"/>
              </a:rPr>
              <a:t>A Global Administrator is flagged at risk (medium) and 15…</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C-3  </a:t>
            </a:r>
            <a:r>
              <a:rPr lang="en-US" sz="850" dirty="0">
                <a:solidFill>
                  <a:srgbClr val="222222"/>
                </a:solidFill>
                <a:latin typeface="Calibri" pitchFamily="34" charset="0"/>
                <a:ea typeface="Calibri" pitchFamily="34" charset="-122"/>
                <a:cs typeface="Calibri" pitchFamily="34" charset="-120"/>
              </a:rPr>
              <a:t>Every strong MFA method is disabled in the Authentication…</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C-7  </a:t>
            </a:r>
            <a:r>
              <a:rPr lang="en-US" sz="850" dirty="0">
                <a:solidFill>
                  <a:srgbClr val="222222"/>
                </a:solidFill>
                <a:latin typeface="Calibri" pitchFamily="34" charset="0"/>
                <a:ea typeface="Calibri" pitchFamily="34" charset="-122"/>
                <a:cs typeface="Calibri" pitchFamily="34" charset="-120"/>
              </a:rPr>
              <a:t>Three eDiscovery cases are open but zero mailboxes are…</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C-2  </a:t>
            </a:r>
            <a:r>
              <a:rPr lang="en-US" sz="850" dirty="0">
                <a:solidFill>
                  <a:srgbClr val="222222"/>
                </a:solidFill>
                <a:latin typeface="Calibri" pitchFamily="34" charset="0"/>
                <a:ea typeface="Calibri" pitchFamily="34" charset="-122"/>
                <a:cs typeface="Calibri" pitchFamily="34" charset="-120"/>
              </a:rPr>
              <a:t>DKIM is disabled on 34 of 35 domains and DMARC is absent on…</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C-1  </a:t>
            </a:r>
            <a:r>
              <a:rPr lang="en-US" sz="850" dirty="0">
                <a:solidFill>
                  <a:srgbClr val="222222"/>
                </a:solidFill>
                <a:latin typeface="Calibri" pitchFamily="34" charset="0"/>
                <a:ea typeface="Calibri" pitchFamily="34" charset="-122"/>
                <a:cs typeface="Calibri" pitchFamily="34" charset="-120"/>
              </a:rPr>
              <a:t>Anonymous, never-expiring, edit-capable external sharing is…</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H-9  </a:t>
            </a:r>
            <a:r>
              <a:rPr lang="en-US" sz="850" dirty="0">
                <a:solidFill>
                  <a:srgbClr val="222222"/>
                </a:solidFill>
                <a:latin typeface="Calibri" pitchFamily="34" charset="0"/>
                <a:ea typeface="Calibri" pitchFamily="34" charset="-122"/>
                <a:cs typeface="Calibri" pitchFamily="34" charset="-120"/>
              </a:rPr>
              <a:t>External auto-forwarding is not blocked by policy</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H-13  </a:t>
            </a:r>
            <a:r>
              <a:rPr lang="en-US" sz="850" dirty="0">
                <a:solidFill>
                  <a:srgbClr val="222222"/>
                </a:solidFill>
                <a:latin typeface="Calibri" pitchFamily="34" charset="0"/>
                <a:ea typeface="Calibri" pitchFamily="34" charset="-122"/>
                <a:cs typeface="Calibri" pitchFamily="34" charset="-120"/>
              </a:rPr>
              <a:t>A transport rule sets SCL −1 for any sender claiming a…</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H-7  </a:t>
            </a:r>
            <a:r>
              <a:rPr lang="en-US" sz="850" dirty="0">
                <a:solidFill>
                  <a:srgbClr val="222222"/>
                </a:solidFill>
                <a:latin typeface="Calibri" pitchFamily="34" charset="0"/>
                <a:ea typeface="Calibri" pitchFamily="34" charset="-122"/>
                <a:cs typeface="Calibri" pitchFamily="34" charset="-120"/>
              </a:rPr>
              <a:t>Impersonation protection covers 1 user and 0 of 35 domains,…</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C-5  </a:t>
            </a:r>
            <a:r>
              <a:rPr lang="en-US" sz="850" dirty="0">
                <a:solidFill>
                  <a:srgbClr val="222222"/>
                </a:solidFill>
                <a:latin typeface="Calibri" pitchFamily="34" charset="0"/>
                <a:ea typeface="Calibri" pitchFamily="34" charset="-122"/>
                <a:cs typeface="Calibri" pitchFamily="34" charset="-120"/>
              </a:rPr>
              <a:t>No Attack Surface Reduction policy exists — all 19 ASR…</a:t>
            </a:r>
            <a:endParaRPr lang="en-US" sz="850" dirty="0"/>
          </a:p>
        </p:txBody>
      </p:sp>
      <p:sp>
        <p:nvSpPr>
          <p:cNvPr id="9" name="Shape 7"/>
          <p:cNvSpPr/>
          <p:nvPr/>
        </p:nvSpPr>
        <p:spPr>
          <a:xfrm>
            <a:off x="3291840" y="1463040"/>
            <a:ext cx="2697480" cy="4754880"/>
          </a:xfrm>
          <a:prstGeom prst="roundRect">
            <a:avLst>
              <a:gd name="adj" fmla="val 2712"/>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0" name="Shape 8"/>
          <p:cNvSpPr/>
          <p:nvPr/>
        </p:nvSpPr>
        <p:spPr>
          <a:xfrm>
            <a:off x="3429000" y="1600200"/>
            <a:ext cx="2423160" cy="685800"/>
          </a:xfrm>
          <a:prstGeom prst="roundRect">
            <a:avLst>
              <a:gd name="adj" fmla="val 8000"/>
            </a:avLst>
          </a:prstGeom>
          <a:solidFill>
            <a:srgbClr val="1B2A49"/>
          </a:solidFill>
          <a:ln/>
        </p:spPr>
        <p:txBody>
          <a:bodyPr/>
          <a:lstStyle/>
          <a:p>
            <a:endParaRPr lang="en-US"/>
          </a:p>
        </p:txBody>
      </p:sp>
      <p:sp>
        <p:nvSpPr>
          <p:cNvPr id="11" name="Text 9"/>
          <p:cNvSpPr txBox="1"/>
          <p:nvPr/>
        </p:nvSpPr>
        <p:spPr>
          <a:xfrm>
            <a:off x="3429000" y="1600200"/>
            <a:ext cx="2423160" cy="6858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Phase 1 — Harden</a:t>
            </a:r>
            <a:endParaRPr lang="en-US" sz="1400" dirty="0"/>
          </a:p>
          <a:p>
            <a:pPr marL="0" indent="0" algn="ctr">
              <a:buNone/>
            </a:pPr>
            <a:r>
              <a:rPr lang="en-US" sz="1000" dirty="0">
                <a:solidFill>
                  <a:srgbClr val="E6EAEF"/>
                </a:solidFill>
                <a:latin typeface="Calibri" pitchFamily="34" charset="0"/>
                <a:ea typeface="Calibri" pitchFamily="34" charset="-122"/>
                <a:cs typeface="Calibri" pitchFamily="34" charset="-120"/>
              </a:rPr>
              <a:t>Days 15–60</a:t>
            </a:r>
            <a:endParaRPr lang="en-US" sz="1400" dirty="0"/>
          </a:p>
        </p:txBody>
      </p:sp>
      <p:sp>
        <p:nvSpPr>
          <p:cNvPr id="12" name="Text 10"/>
          <p:cNvSpPr txBox="1"/>
          <p:nvPr/>
        </p:nvSpPr>
        <p:spPr>
          <a:xfrm>
            <a:off x="3429000" y="2377440"/>
            <a:ext cx="2423160" cy="566928"/>
          </a:xfrm>
          <a:prstGeom prst="rect">
            <a:avLst/>
          </a:prstGeom>
          <a:noFill/>
          <a:ln/>
        </p:spPr>
        <p:txBody>
          <a:bodyPr wrap="square" lIns="0" tIns="0" rIns="0" bIns="0" rtlCol="0" anchor="t"/>
          <a:lstStyle/>
          <a:p>
            <a:pPr marL="0" indent="0">
              <a:buNone/>
            </a:pPr>
            <a:r>
              <a:rPr lang="en-US" sz="900" i="1" dirty="0">
                <a:solidFill>
                  <a:srgbClr val="5A6270"/>
                </a:solidFill>
                <a:latin typeface="Calibri" pitchFamily="34" charset="0"/>
                <a:ea typeface="Calibri" pitchFamily="34" charset="-122"/>
                <a:cs typeface="Calibri" pitchFamily="34" charset="-120"/>
              </a:rPr>
              <a:t>Decide licensing, then make identity, device and collaboration controls enforceable.</a:t>
            </a:r>
            <a:endParaRPr lang="en-US" sz="900" dirty="0"/>
          </a:p>
        </p:txBody>
      </p:sp>
      <p:sp>
        <p:nvSpPr>
          <p:cNvPr id="13" name="Text 11"/>
          <p:cNvSpPr txBox="1"/>
          <p:nvPr/>
        </p:nvSpPr>
        <p:spPr>
          <a:xfrm>
            <a:off x="3429000" y="2971800"/>
            <a:ext cx="2423160" cy="3154680"/>
          </a:xfrm>
          <a:prstGeom prst="rect">
            <a:avLst/>
          </a:prstGeom>
          <a:noFill/>
          <a:ln/>
        </p:spPr>
        <p:txBody>
          <a:bodyPr wrap="square" lIns="0" tIns="0" rIns="0" bIns="0" rtlCol="0" anchor="t"/>
          <a:lstStyle/>
          <a:p>
            <a:pPr marL="0" indent="0">
              <a:spcAft>
                <a:spcPts val="300"/>
              </a:spcAft>
              <a:buNone/>
            </a:pPr>
            <a:r>
              <a:rPr lang="en-US" sz="850" b="1" dirty="0">
                <a:solidFill>
                  <a:srgbClr val="0E7C86"/>
                </a:solidFill>
                <a:latin typeface="Calibri" pitchFamily="34" charset="0"/>
                <a:ea typeface="Calibri" pitchFamily="34" charset="-122"/>
                <a:cs typeface="Calibri" pitchFamily="34" charset="-120"/>
              </a:rPr>
              <a:t>▸ </a:t>
            </a:r>
            <a:r>
              <a:rPr lang="en-US" sz="850" dirty="0">
                <a:solidFill>
                  <a:srgbClr val="222222"/>
                </a:solidFill>
                <a:latin typeface="Calibri" pitchFamily="34" charset="0"/>
                <a:ea typeface="Calibri" pitchFamily="34" charset="-122"/>
                <a:cs typeface="Calibri" pitchFamily="34" charset="-120"/>
              </a:rPr>
              <a:t>Licensing decision</a:t>
            </a:r>
            <a:endParaRPr lang="en-US" sz="850" dirty="0"/>
          </a:p>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C-4  </a:t>
            </a:r>
            <a:r>
              <a:rPr lang="en-US" sz="850" dirty="0">
                <a:solidFill>
                  <a:srgbClr val="222222"/>
                </a:solidFill>
                <a:latin typeface="Calibri" pitchFamily="34" charset="0"/>
                <a:ea typeface="Calibri" pitchFamily="34" charset="-122"/>
                <a:cs typeface="Calibri" pitchFamily="34" charset="-120"/>
              </a:rPr>
              <a:t>174 of 717 identities (24%) cannot perform MFA; 365 users…</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H-12  </a:t>
            </a:r>
            <a:r>
              <a:rPr lang="en-US" sz="850" dirty="0">
                <a:solidFill>
                  <a:srgbClr val="222222"/>
                </a:solidFill>
                <a:latin typeface="Calibri" pitchFamily="34" charset="0"/>
                <a:ea typeface="Calibri" pitchFamily="34" charset="-122"/>
                <a:cs typeface="Calibri" pitchFamily="34" charset="-120"/>
              </a:rPr>
              <a:t>No emergency-access (break-glass) account; all 24…</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H-3  </a:t>
            </a:r>
            <a:r>
              <a:rPr lang="en-US" sz="850" dirty="0">
                <a:solidFill>
                  <a:srgbClr val="222222"/>
                </a:solidFill>
                <a:latin typeface="Calibri" pitchFamily="34" charset="0"/>
                <a:ea typeface="Calibri" pitchFamily="34" charset="-122"/>
                <a:cs typeface="Calibri" pitchFamily="34" charset="-120"/>
              </a:rPr>
              <a:t>Admin-portal MFA and phishing-resistant admin MFA policies…</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H-11  </a:t>
            </a:r>
            <a:r>
              <a:rPr lang="en-US" sz="850" dirty="0">
                <a:solidFill>
                  <a:srgbClr val="222222"/>
                </a:solidFill>
                <a:latin typeface="Calibri" pitchFamily="34" charset="0"/>
                <a:ea typeface="Calibri" pitchFamily="34" charset="-122"/>
                <a:cs typeface="Calibri" pitchFamily="34" charset="-120"/>
              </a:rPr>
              <a:t>190 enabled accounts have not signed in for 90+ days (87…</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H-1  </a:t>
            </a:r>
            <a:r>
              <a:rPr lang="en-US" sz="850" dirty="0">
                <a:solidFill>
                  <a:srgbClr val="222222"/>
                </a:solidFill>
                <a:latin typeface="Calibri" pitchFamily="34" charset="0"/>
                <a:ea typeface="Calibri" pitchFamily="34" charset="-122"/>
                <a:cs typeface="Calibri" pitchFamily="34" charset="-120"/>
              </a:rPr>
              <a:t>Any user can invite any external address as a guest; 143…</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H-2  </a:t>
            </a:r>
            <a:r>
              <a:rPr lang="en-US" sz="850" dirty="0">
                <a:solidFill>
                  <a:srgbClr val="222222"/>
                </a:solidFill>
                <a:latin typeface="Calibri" pitchFamily="34" charset="0"/>
                <a:ea typeface="Calibri" pitchFamily="34" charset="-122"/>
                <a:cs typeface="Calibri" pitchFamily="34" charset="-120"/>
              </a:rPr>
              <a:t>Teams federation is open to every external domain;…</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H-4  </a:t>
            </a:r>
            <a:r>
              <a:rPr lang="en-US" sz="850" dirty="0">
                <a:solidFill>
                  <a:srgbClr val="222222"/>
                </a:solidFill>
                <a:latin typeface="Calibri" pitchFamily="34" charset="0"/>
                <a:ea typeface="Calibri" pitchFamily="34" charset="-122"/>
                <a:cs typeface="Calibri" pitchFamily="34" charset="-120"/>
              </a:rPr>
              <a:t>Device compliance is not a condition of access; the only…</a:t>
            </a:r>
            <a:endParaRPr lang="en-US" sz="850" dirty="0"/>
          </a:p>
          <a:p>
            <a:pPr marL="0" indent="0">
              <a:spcAft>
                <a:spcPts val="300"/>
              </a:spcAft>
              <a:buNone/>
            </a:pPr>
            <a:r>
              <a:rPr lang="en-US" sz="850" b="1" dirty="0">
                <a:solidFill>
                  <a:srgbClr val="D9822B"/>
                </a:solidFill>
                <a:latin typeface="Calibri" pitchFamily="34" charset="0"/>
                <a:ea typeface="Calibri" pitchFamily="34" charset="-122"/>
                <a:cs typeface="Calibri" pitchFamily="34" charset="-120"/>
              </a:rPr>
              <a:t>H-5  </a:t>
            </a:r>
            <a:r>
              <a:rPr lang="en-US" sz="850" dirty="0">
                <a:solidFill>
                  <a:srgbClr val="222222"/>
                </a:solidFill>
                <a:latin typeface="Calibri" pitchFamily="34" charset="0"/>
                <a:ea typeface="Calibri" pitchFamily="34" charset="-122"/>
                <a:cs typeface="Calibri" pitchFamily="34" charset="-120"/>
              </a:rPr>
              <a:t>No antivirus, BitLocker, firewall or security-baseline…</a:t>
            </a:r>
            <a:endParaRPr lang="en-US" sz="850" dirty="0"/>
          </a:p>
          <a:p>
            <a:pPr marL="0" indent="0">
              <a:spcAft>
                <a:spcPts val="300"/>
              </a:spcAft>
              <a:buNone/>
            </a:pPr>
            <a:r>
              <a:rPr lang="en-US" sz="850" i="1" dirty="0">
                <a:solidFill>
                  <a:srgbClr val="5A6270"/>
                </a:solidFill>
                <a:latin typeface="Calibri" pitchFamily="34" charset="0"/>
                <a:ea typeface="Calibri" pitchFamily="34" charset="-122"/>
                <a:cs typeface="Calibri" pitchFamily="34" charset="-120"/>
              </a:rPr>
              <a:t>+ 11 more (see tracker)</a:t>
            </a:r>
            <a:endParaRPr lang="en-US" sz="850" dirty="0"/>
          </a:p>
        </p:txBody>
      </p:sp>
      <p:sp>
        <p:nvSpPr>
          <p:cNvPr id="14" name="Shape 12"/>
          <p:cNvSpPr/>
          <p:nvPr/>
        </p:nvSpPr>
        <p:spPr>
          <a:xfrm>
            <a:off x="6126480" y="1463040"/>
            <a:ext cx="2697480" cy="4754880"/>
          </a:xfrm>
          <a:prstGeom prst="roundRect">
            <a:avLst>
              <a:gd name="adj" fmla="val 2712"/>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5" name="Shape 13"/>
          <p:cNvSpPr/>
          <p:nvPr/>
        </p:nvSpPr>
        <p:spPr>
          <a:xfrm>
            <a:off x="6263640" y="1600200"/>
            <a:ext cx="2423160" cy="685800"/>
          </a:xfrm>
          <a:prstGeom prst="roundRect">
            <a:avLst>
              <a:gd name="adj" fmla="val 8000"/>
            </a:avLst>
          </a:prstGeom>
          <a:solidFill>
            <a:srgbClr val="4C7A34"/>
          </a:solidFill>
          <a:ln/>
        </p:spPr>
        <p:txBody>
          <a:bodyPr/>
          <a:lstStyle/>
          <a:p>
            <a:endParaRPr lang="en-US"/>
          </a:p>
        </p:txBody>
      </p:sp>
      <p:sp>
        <p:nvSpPr>
          <p:cNvPr id="16" name="Text 14"/>
          <p:cNvSpPr txBox="1"/>
          <p:nvPr/>
        </p:nvSpPr>
        <p:spPr>
          <a:xfrm>
            <a:off x="6263640" y="1600200"/>
            <a:ext cx="2423160" cy="6858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Phase 2 — Govern</a:t>
            </a:r>
            <a:endParaRPr lang="en-US" sz="1400" dirty="0"/>
          </a:p>
          <a:p>
            <a:pPr marL="0" indent="0" algn="ctr">
              <a:buNone/>
            </a:pPr>
            <a:r>
              <a:rPr lang="en-US" sz="1000" dirty="0">
                <a:solidFill>
                  <a:srgbClr val="E6EAEF"/>
                </a:solidFill>
                <a:latin typeface="Calibri" pitchFamily="34" charset="0"/>
                <a:ea typeface="Calibri" pitchFamily="34" charset="-122"/>
                <a:cs typeface="Calibri" pitchFamily="34" charset="-120"/>
              </a:rPr>
              <a:t>Days 60–120</a:t>
            </a:r>
            <a:endParaRPr lang="en-US" sz="1400" dirty="0"/>
          </a:p>
        </p:txBody>
      </p:sp>
      <p:sp>
        <p:nvSpPr>
          <p:cNvPr id="17" name="Text 15"/>
          <p:cNvSpPr txBox="1"/>
          <p:nvPr/>
        </p:nvSpPr>
        <p:spPr>
          <a:xfrm>
            <a:off x="6263640" y="2377440"/>
            <a:ext cx="2423160" cy="566928"/>
          </a:xfrm>
          <a:prstGeom prst="rect">
            <a:avLst/>
          </a:prstGeom>
          <a:noFill/>
          <a:ln/>
        </p:spPr>
        <p:txBody>
          <a:bodyPr wrap="square" lIns="0" tIns="0" rIns="0" bIns="0" rtlCol="0" anchor="t"/>
          <a:lstStyle/>
          <a:p>
            <a:pPr marL="0" indent="0">
              <a:buNone/>
            </a:pPr>
            <a:r>
              <a:rPr lang="en-US" sz="900" i="1" dirty="0">
                <a:solidFill>
                  <a:srgbClr val="5A6270"/>
                </a:solidFill>
                <a:latin typeface="Calibri" pitchFamily="34" charset="0"/>
                <a:ea typeface="Calibri" pitchFamily="34" charset="-122"/>
                <a:cs typeface="Calibri" pitchFamily="34" charset="-120"/>
              </a:rPr>
              <a:t>Build the data-protection and compliance layer a regulated multi-state operator needs.</a:t>
            </a:r>
            <a:endParaRPr lang="en-US" sz="900" dirty="0"/>
          </a:p>
        </p:txBody>
      </p:sp>
      <p:sp>
        <p:nvSpPr>
          <p:cNvPr id="18" name="Text 16"/>
          <p:cNvSpPr txBox="1"/>
          <p:nvPr/>
        </p:nvSpPr>
        <p:spPr>
          <a:xfrm>
            <a:off x="6263640" y="2971800"/>
            <a:ext cx="2423160" cy="3154680"/>
          </a:xfrm>
          <a:prstGeom prst="rect">
            <a:avLst/>
          </a:prstGeom>
          <a:noFill/>
          <a:ln/>
        </p:spPr>
        <p:txBody>
          <a:bodyPr wrap="square" lIns="0" tIns="0" rIns="0" bIns="0" rtlCol="0" anchor="t"/>
          <a:lstStyle/>
          <a:p>
            <a:pPr marL="0" indent="0">
              <a:spcAft>
                <a:spcPts val="300"/>
              </a:spcAft>
              <a:buNone/>
            </a:pPr>
            <a:r>
              <a:rPr lang="en-US" sz="850" b="1" dirty="0">
                <a:solidFill>
                  <a:srgbClr val="B00020"/>
                </a:solidFill>
                <a:latin typeface="Calibri" pitchFamily="34" charset="0"/>
                <a:ea typeface="Calibri" pitchFamily="34" charset="-122"/>
                <a:cs typeface="Calibri" pitchFamily="34" charset="-120"/>
              </a:rPr>
              <a:t>C-6  </a:t>
            </a:r>
            <a:r>
              <a:rPr lang="en-US" sz="850" dirty="0">
                <a:solidFill>
                  <a:srgbClr val="222222"/>
                </a:solidFill>
                <a:latin typeface="Calibri" pitchFamily="34" charset="0"/>
                <a:ea typeface="Calibri" pitchFamily="34" charset="-122"/>
                <a:cs typeface="Calibri" pitchFamily="34" charset="-120"/>
              </a:rPr>
              <a:t>No data protection framework: zero sensitivity labels, zero…</a:t>
            </a:r>
            <a:endParaRPr lang="en-US" sz="850" dirty="0"/>
          </a:p>
          <a:p>
            <a:pPr marL="0" indent="0">
              <a:spcAft>
                <a:spcPts val="300"/>
              </a:spcAft>
              <a:buNone/>
            </a:pPr>
            <a:r>
              <a:rPr lang="en-US" sz="850" b="1" dirty="0">
                <a:solidFill>
                  <a:srgbClr val="C9A400"/>
                </a:solidFill>
                <a:latin typeface="Calibri" pitchFamily="34" charset="0"/>
                <a:ea typeface="Calibri" pitchFamily="34" charset="-122"/>
                <a:cs typeface="Calibri" pitchFamily="34" charset="-120"/>
              </a:rPr>
              <a:t>M-2  </a:t>
            </a:r>
            <a:r>
              <a:rPr lang="en-US" sz="850" dirty="0">
                <a:solidFill>
                  <a:srgbClr val="222222"/>
                </a:solidFill>
                <a:latin typeface="Calibri" pitchFamily="34" charset="0"/>
                <a:ea typeface="Calibri" pitchFamily="34" charset="-122"/>
                <a:cs typeface="Calibri" pitchFamily="34" charset="-120"/>
              </a:rPr>
              <a:t>Only 21 endpoints are managed against 622 mailboxes; 17 of…</a:t>
            </a:r>
            <a:endParaRPr lang="en-US" sz="850" dirty="0"/>
          </a:p>
          <a:p>
            <a:pPr marL="0" indent="0">
              <a:spcAft>
                <a:spcPts val="300"/>
              </a:spcAft>
              <a:buNone/>
            </a:pPr>
            <a:r>
              <a:rPr lang="en-US" sz="850" b="1" dirty="0">
                <a:solidFill>
                  <a:srgbClr val="C9A400"/>
                </a:solidFill>
                <a:latin typeface="Calibri" pitchFamily="34" charset="0"/>
                <a:ea typeface="Calibri" pitchFamily="34" charset="-122"/>
                <a:cs typeface="Calibri" pitchFamily="34" charset="-120"/>
              </a:rPr>
              <a:t>M-7  </a:t>
            </a:r>
            <a:r>
              <a:rPr lang="en-US" sz="850" dirty="0">
                <a:solidFill>
                  <a:srgbClr val="222222"/>
                </a:solidFill>
                <a:latin typeface="Calibri" pitchFamily="34" charset="0"/>
                <a:ea typeface="Calibri" pitchFamily="34" charset="-122"/>
                <a:cs typeface="Calibri" pitchFamily="34" charset="-120"/>
              </a:rPr>
              <a:t>Online archiving is enabled on 6 of 622 mailboxes; audit…</a:t>
            </a:r>
            <a:endParaRPr lang="en-US" sz="850" dirty="0"/>
          </a:p>
          <a:p>
            <a:pPr marL="0" indent="0">
              <a:spcAft>
                <a:spcPts val="300"/>
              </a:spcAft>
              <a:buNone/>
            </a:pPr>
            <a:r>
              <a:rPr lang="en-US" sz="850" b="1" dirty="0">
                <a:solidFill>
                  <a:srgbClr val="4C7A34"/>
                </a:solidFill>
                <a:latin typeface="Calibri" pitchFamily="34" charset="0"/>
                <a:ea typeface="Calibri" pitchFamily="34" charset="-122"/>
                <a:cs typeface="Calibri" pitchFamily="34" charset="-120"/>
              </a:rPr>
              <a:t>L-1  </a:t>
            </a:r>
            <a:r>
              <a:rPr lang="en-US" sz="850" dirty="0">
                <a:solidFill>
                  <a:srgbClr val="222222"/>
                </a:solidFill>
                <a:latin typeface="Calibri" pitchFamily="34" charset="0"/>
                <a:ea typeface="Calibri" pitchFamily="34" charset="-122"/>
                <a:cs typeface="Calibri" pitchFamily="34" charset="-120"/>
              </a:rPr>
              <a:t>Customer Lockbox is not enabled</a:t>
            </a:r>
            <a:endParaRPr lang="en-US" sz="850" dirty="0"/>
          </a:p>
          <a:p>
            <a:pPr marL="0" indent="0">
              <a:spcAft>
                <a:spcPts val="300"/>
              </a:spcAft>
              <a:buNone/>
            </a:pPr>
            <a:r>
              <a:rPr lang="en-US" sz="850" b="1" dirty="0">
                <a:solidFill>
                  <a:srgbClr val="0E7C86"/>
                </a:solidFill>
                <a:latin typeface="Calibri" pitchFamily="34" charset="0"/>
                <a:ea typeface="Calibri" pitchFamily="34" charset="-122"/>
                <a:cs typeface="Calibri" pitchFamily="34" charset="-120"/>
              </a:rPr>
              <a:t>▸ </a:t>
            </a:r>
            <a:r>
              <a:rPr lang="en-US" sz="850" dirty="0">
                <a:solidFill>
                  <a:srgbClr val="222222"/>
                </a:solidFill>
                <a:latin typeface="Calibri" pitchFamily="34" charset="0"/>
                <a:ea typeface="Calibri" pitchFamily="34" charset="-122"/>
                <a:cs typeface="Calibri" pitchFamily="34" charset="-120"/>
              </a:rPr>
              <a:t>On-premises AD assessment</a:t>
            </a:r>
            <a:endParaRPr lang="en-US" sz="850" dirty="0"/>
          </a:p>
        </p:txBody>
      </p:sp>
      <p:sp>
        <p:nvSpPr>
          <p:cNvPr id="19" name="Shape 17"/>
          <p:cNvSpPr/>
          <p:nvPr/>
        </p:nvSpPr>
        <p:spPr>
          <a:xfrm>
            <a:off x="8961120" y="1463040"/>
            <a:ext cx="2697480" cy="4754880"/>
          </a:xfrm>
          <a:prstGeom prst="roundRect">
            <a:avLst>
              <a:gd name="adj" fmla="val 2712"/>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0" name="Shape 18"/>
          <p:cNvSpPr/>
          <p:nvPr/>
        </p:nvSpPr>
        <p:spPr>
          <a:xfrm>
            <a:off x="9098280" y="1600200"/>
            <a:ext cx="2423160" cy="685800"/>
          </a:xfrm>
          <a:prstGeom prst="roundRect">
            <a:avLst>
              <a:gd name="adj" fmla="val 8000"/>
            </a:avLst>
          </a:prstGeom>
          <a:solidFill>
            <a:srgbClr val="5A6270"/>
          </a:solidFill>
          <a:ln/>
        </p:spPr>
        <p:txBody>
          <a:bodyPr/>
          <a:lstStyle/>
          <a:p>
            <a:endParaRPr lang="en-US"/>
          </a:p>
        </p:txBody>
      </p:sp>
      <p:sp>
        <p:nvSpPr>
          <p:cNvPr id="21" name="Text 19"/>
          <p:cNvSpPr txBox="1"/>
          <p:nvPr/>
        </p:nvSpPr>
        <p:spPr>
          <a:xfrm>
            <a:off x="9098280" y="1600200"/>
            <a:ext cx="2423160" cy="6858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Phase 3 — Sustain</a:t>
            </a:r>
            <a:endParaRPr lang="en-US" sz="1400" dirty="0"/>
          </a:p>
          <a:p>
            <a:pPr marL="0" indent="0" algn="ctr">
              <a:buNone/>
            </a:pPr>
            <a:r>
              <a:rPr lang="en-US" sz="1000" dirty="0">
                <a:solidFill>
                  <a:srgbClr val="E6EAEF"/>
                </a:solidFill>
                <a:latin typeface="Calibri" pitchFamily="34" charset="0"/>
                <a:ea typeface="Calibri" pitchFamily="34" charset="-122"/>
                <a:cs typeface="Calibri" pitchFamily="34" charset="-120"/>
              </a:rPr>
              <a:t>Ongoing</a:t>
            </a:r>
            <a:endParaRPr lang="en-US" sz="1400" dirty="0"/>
          </a:p>
        </p:txBody>
      </p:sp>
      <p:sp>
        <p:nvSpPr>
          <p:cNvPr id="22" name="Text 20"/>
          <p:cNvSpPr txBox="1"/>
          <p:nvPr/>
        </p:nvSpPr>
        <p:spPr>
          <a:xfrm>
            <a:off x="9098280" y="2377440"/>
            <a:ext cx="2423160" cy="566928"/>
          </a:xfrm>
          <a:prstGeom prst="rect">
            <a:avLst/>
          </a:prstGeom>
          <a:noFill/>
          <a:ln/>
        </p:spPr>
        <p:txBody>
          <a:bodyPr wrap="square" lIns="0" tIns="0" rIns="0" bIns="0" rtlCol="0" anchor="t"/>
          <a:lstStyle/>
          <a:p>
            <a:pPr marL="0" indent="0">
              <a:buNone/>
            </a:pPr>
            <a:r>
              <a:rPr lang="en-US" sz="900" i="1" dirty="0">
                <a:solidFill>
                  <a:srgbClr val="5A6270"/>
                </a:solidFill>
                <a:latin typeface="Calibri" pitchFamily="34" charset="0"/>
                <a:ea typeface="Calibri" pitchFamily="34" charset="-122"/>
                <a:cs typeface="Calibri" pitchFamily="34" charset="-120"/>
              </a:rPr>
              <a:t>Keep the posture from decaying and make every acquisition land securely.</a:t>
            </a:r>
            <a:endParaRPr lang="en-US" sz="900" dirty="0"/>
          </a:p>
        </p:txBody>
      </p:sp>
      <p:sp>
        <p:nvSpPr>
          <p:cNvPr id="23" name="Text 21"/>
          <p:cNvSpPr txBox="1"/>
          <p:nvPr/>
        </p:nvSpPr>
        <p:spPr>
          <a:xfrm>
            <a:off x="9098280" y="2971800"/>
            <a:ext cx="2423160" cy="3154680"/>
          </a:xfrm>
          <a:prstGeom prst="rect">
            <a:avLst/>
          </a:prstGeom>
          <a:noFill/>
          <a:ln/>
        </p:spPr>
        <p:txBody>
          <a:bodyPr wrap="square" lIns="0" tIns="0" rIns="0" bIns="0" rtlCol="0" anchor="t"/>
          <a:lstStyle/>
          <a:p>
            <a:pPr marL="0" indent="0">
              <a:spcAft>
                <a:spcPts val="300"/>
              </a:spcAft>
              <a:buNone/>
            </a:pPr>
            <a:r>
              <a:rPr lang="en-US" sz="850" b="1" dirty="0">
                <a:solidFill>
                  <a:srgbClr val="0E7C86"/>
                </a:solidFill>
                <a:latin typeface="Calibri" pitchFamily="34" charset="0"/>
                <a:ea typeface="Calibri" pitchFamily="34" charset="-122"/>
                <a:cs typeface="Calibri" pitchFamily="34" charset="-120"/>
              </a:rPr>
              <a:t>▸ </a:t>
            </a:r>
            <a:r>
              <a:rPr lang="en-US" sz="850" dirty="0">
                <a:solidFill>
                  <a:srgbClr val="222222"/>
                </a:solidFill>
                <a:latin typeface="Calibri" pitchFamily="34" charset="0"/>
                <a:ea typeface="Calibri" pitchFamily="34" charset="-122"/>
                <a:cs typeface="Calibri" pitchFamily="34" charset="-120"/>
              </a:rPr>
              <a:t>Acquisition onboarding security baseline</a:t>
            </a:r>
            <a:endParaRPr lang="en-US" sz="850" dirty="0"/>
          </a:p>
          <a:p>
            <a:pPr marL="0" indent="0">
              <a:spcAft>
                <a:spcPts val="300"/>
              </a:spcAft>
              <a:buNone/>
            </a:pPr>
            <a:r>
              <a:rPr lang="en-US" sz="850" b="1" dirty="0">
                <a:solidFill>
                  <a:srgbClr val="0E7C86"/>
                </a:solidFill>
                <a:latin typeface="Calibri" pitchFamily="34" charset="0"/>
                <a:ea typeface="Calibri" pitchFamily="34" charset="-122"/>
                <a:cs typeface="Calibri" pitchFamily="34" charset="-120"/>
              </a:rPr>
              <a:t>▸ </a:t>
            </a:r>
            <a:r>
              <a:rPr lang="en-US" sz="850" dirty="0">
                <a:solidFill>
                  <a:srgbClr val="222222"/>
                </a:solidFill>
                <a:latin typeface="Calibri" pitchFamily="34" charset="0"/>
                <a:ea typeface="Calibri" pitchFamily="34" charset="-122"/>
                <a:cs typeface="Calibri" pitchFamily="34" charset="-120"/>
              </a:rPr>
              <a:t>Operating rhythm</a:t>
            </a:r>
            <a:endParaRPr lang="en-US" sz="850" dirty="0"/>
          </a:p>
        </p:txBody>
      </p:sp>
      <p:sp>
        <p:nvSpPr>
          <p:cNvPr id="24" name="Text 2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5" name="Text 2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Phase 0 — the first two weeks</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Nine actions, configuration only, no licence change</a:t>
            </a:r>
            <a:endParaRPr lang="en-US" sz="1400" dirty="0"/>
          </a:p>
        </p:txBody>
      </p:sp>
      <p:sp>
        <p:nvSpPr>
          <p:cNvPr id="4" name="Shape 2"/>
          <p:cNvSpPr/>
          <p:nvPr/>
        </p:nvSpPr>
        <p:spPr>
          <a:xfrm>
            <a:off x="457200" y="14630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 name="Shape 3"/>
          <p:cNvSpPr/>
          <p:nvPr/>
        </p:nvSpPr>
        <p:spPr>
          <a:xfrm>
            <a:off x="594360" y="1600200"/>
            <a:ext cx="384048" cy="384048"/>
          </a:xfrm>
          <a:prstGeom prst="ellipse">
            <a:avLst/>
          </a:prstGeom>
          <a:solidFill>
            <a:srgbClr val="0E7C86"/>
          </a:solidFill>
          <a:ln/>
        </p:spPr>
        <p:txBody>
          <a:bodyPr/>
          <a:lstStyle/>
          <a:p>
            <a:endParaRPr lang="en-US"/>
          </a:p>
        </p:txBody>
      </p:sp>
      <p:sp>
        <p:nvSpPr>
          <p:cNvPr id="6" name="Text 4"/>
          <p:cNvSpPr txBox="1"/>
          <p:nvPr/>
        </p:nvSpPr>
        <p:spPr>
          <a:xfrm>
            <a:off x="594360" y="16002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1097280" y="16002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C-8 · Effort S</a:t>
            </a:r>
            <a:endParaRPr lang="en-US" sz="900" dirty="0"/>
          </a:p>
        </p:txBody>
      </p:sp>
      <p:sp>
        <p:nvSpPr>
          <p:cNvPr id="8" name="Text 6"/>
          <p:cNvSpPr txBox="1"/>
          <p:nvPr/>
        </p:nvSpPr>
        <p:spPr>
          <a:xfrm>
            <a:off x="1097280" y="18288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A Global Administrator is flagged at risk (medium) and 15 other…</a:t>
            </a:r>
            <a:endParaRPr lang="en-US" sz="950" dirty="0"/>
          </a:p>
        </p:txBody>
      </p:sp>
      <p:sp>
        <p:nvSpPr>
          <p:cNvPr id="9" name="Text 7"/>
          <p:cNvSpPr txBox="1"/>
          <p:nvPr/>
        </p:nvSpPr>
        <p:spPr>
          <a:xfrm>
            <a:off x="594360" y="22677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Today: investigate the GA account's risk detections and sign-in logs, reset its password, revoke sessions and register a passkey; then triage all…</a:t>
            </a:r>
            <a:endParaRPr lang="en-US" sz="850" dirty="0"/>
          </a:p>
        </p:txBody>
      </p:sp>
      <p:sp>
        <p:nvSpPr>
          <p:cNvPr id="10" name="Shape 8"/>
          <p:cNvSpPr/>
          <p:nvPr/>
        </p:nvSpPr>
        <p:spPr>
          <a:xfrm>
            <a:off x="4251960" y="14630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1" name="Shape 9"/>
          <p:cNvSpPr/>
          <p:nvPr/>
        </p:nvSpPr>
        <p:spPr>
          <a:xfrm>
            <a:off x="4389120" y="1600200"/>
            <a:ext cx="384048" cy="384048"/>
          </a:xfrm>
          <a:prstGeom prst="ellipse">
            <a:avLst/>
          </a:prstGeom>
          <a:solidFill>
            <a:srgbClr val="0E7C86"/>
          </a:solidFill>
          <a:ln/>
        </p:spPr>
        <p:txBody>
          <a:bodyPr/>
          <a:lstStyle/>
          <a:p>
            <a:endParaRPr lang="en-US"/>
          </a:p>
        </p:txBody>
      </p:sp>
      <p:sp>
        <p:nvSpPr>
          <p:cNvPr id="12" name="Text 10"/>
          <p:cNvSpPr txBox="1"/>
          <p:nvPr/>
        </p:nvSpPr>
        <p:spPr>
          <a:xfrm>
            <a:off x="4389120" y="16002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3" name="Text 11"/>
          <p:cNvSpPr txBox="1"/>
          <p:nvPr/>
        </p:nvSpPr>
        <p:spPr>
          <a:xfrm>
            <a:off x="4892040" y="16002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C-3 · Effort S</a:t>
            </a:r>
            <a:endParaRPr lang="en-US" sz="900" dirty="0"/>
          </a:p>
        </p:txBody>
      </p:sp>
      <p:sp>
        <p:nvSpPr>
          <p:cNvPr id="14" name="Text 12"/>
          <p:cNvSpPr txBox="1"/>
          <p:nvPr/>
        </p:nvSpPr>
        <p:spPr>
          <a:xfrm>
            <a:off x="4892040" y="18288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Every strong MFA method is disabled in the Authentication methods…</a:t>
            </a:r>
            <a:endParaRPr lang="en-US" sz="950" dirty="0"/>
          </a:p>
        </p:txBody>
      </p:sp>
      <p:sp>
        <p:nvSpPr>
          <p:cNvPr id="15" name="Text 13"/>
          <p:cNvSpPr txBox="1"/>
          <p:nvPr/>
        </p:nvSpPr>
        <p:spPr>
          <a:xfrm>
            <a:off x="4389120" y="22677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Immediately enable Microsoft Authenticator (push + passwordless, number matching on), Passkeys (FIDO2) and Temporary Access Pass in the…</a:t>
            </a:r>
            <a:endParaRPr lang="en-US" sz="850" dirty="0"/>
          </a:p>
        </p:txBody>
      </p:sp>
      <p:sp>
        <p:nvSpPr>
          <p:cNvPr id="16" name="Shape 14"/>
          <p:cNvSpPr/>
          <p:nvPr/>
        </p:nvSpPr>
        <p:spPr>
          <a:xfrm>
            <a:off x="8046720" y="14630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17" name="Shape 15"/>
          <p:cNvSpPr/>
          <p:nvPr/>
        </p:nvSpPr>
        <p:spPr>
          <a:xfrm>
            <a:off x="8183880" y="1600200"/>
            <a:ext cx="384048" cy="384048"/>
          </a:xfrm>
          <a:prstGeom prst="ellipse">
            <a:avLst/>
          </a:prstGeom>
          <a:solidFill>
            <a:srgbClr val="0E7C86"/>
          </a:solidFill>
          <a:ln/>
        </p:spPr>
        <p:txBody>
          <a:bodyPr/>
          <a:lstStyle/>
          <a:p>
            <a:endParaRPr lang="en-US"/>
          </a:p>
        </p:txBody>
      </p:sp>
      <p:sp>
        <p:nvSpPr>
          <p:cNvPr id="18" name="Text 16"/>
          <p:cNvSpPr txBox="1"/>
          <p:nvPr/>
        </p:nvSpPr>
        <p:spPr>
          <a:xfrm>
            <a:off x="8183880" y="16002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9" name="Text 17"/>
          <p:cNvSpPr txBox="1"/>
          <p:nvPr/>
        </p:nvSpPr>
        <p:spPr>
          <a:xfrm>
            <a:off x="8686800" y="16002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C-7 · Effort S</a:t>
            </a:r>
            <a:endParaRPr lang="en-US" sz="900" dirty="0"/>
          </a:p>
        </p:txBody>
      </p:sp>
      <p:sp>
        <p:nvSpPr>
          <p:cNvPr id="20" name="Text 18"/>
          <p:cNvSpPr txBox="1"/>
          <p:nvPr/>
        </p:nvSpPr>
        <p:spPr>
          <a:xfrm>
            <a:off x="8686800" y="18288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Three eDiscovery cases are open but zero mailboxes are under any hold</a:t>
            </a:r>
            <a:endParaRPr lang="en-US" sz="950" dirty="0"/>
          </a:p>
        </p:txBody>
      </p:sp>
      <p:sp>
        <p:nvSpPr>
          <p:cNvPr id="21" name="Text 19"/>
          <p:cNvSpPr txBox="1"/>
          <p:nvPr/>
        </p:nvSpPr>
        <p:spPr>
          <a:xfrm>
            <a:off x="8183880" y="22677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This week: confirm with outside counsel which custodians and date ranges require preservation, then apply eDiscovery holds (or litigation hold on…</a:t>
            </a:r>
            <a:endParaRPr lang="en-US" sz="850" dirty="0"/>
          </a:p>
        </p:txBody>
      </p:sp>
      <p:sp>
        <p:nvSpPr>
          <p:cNvPr id="22" name="Shape 20"/>
          <p:cNvSpPr/>
          <p:nvPr/>
        </p:nvSpPr>
        <p:spPr>
          <a:xfrm>
            <a:off x="457200" y="30632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3" name="Shape 21"/>
          <p:cNvSpPr/>
          <p:nvPr/>
        </p:nvSpPr>
        <p:spPr>
          <a:xfrm>
            <a:off x="594360" y="3200400"/>
            <a:ext cx="384048" cy="384048"/>
          </a:xfrm>
          <a:prstGeom prst="ellipse">
            <a:avLst/>
          </a:prstGeom>
          <a:solidFill>
            <a:srgbClr val="0E7C86"/>
          </a:solidFill>
          <a:ln/>
        </p:spPr>
        <p:txBody>
          <a:bodyPr/>
          <a:lstStyle/>
          <a:p>
            <a:endParaRPr lang="en-US"/>
          </a:p>
        </p:txBody>
      </p:sp>
      <p:sp>
        <p:nvSpPr>
          <p:cNvPr id="24" name="Text 22"/>
          <p:cNvSpPr txBox="1"/>
          <p:nvPr/>
        </p:nvSpPr>
        <p:spPr>
          <a:xfrm>
            <a:off x="594360" y="32004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5" name="Text 23"/>
          <p:cNvSpPr txBox="1"/>
          <p:nvPr/>
        </p:nvSpPr>
        <p:spPr>
          <a:xfrm>
            <a:off x="1097280" y="32004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C-2 · Effort M</a:t>
            </a:r>
            <a:endParaRPr lang="en-US" sz="900" dirty="0"/>
          </a:p>
        </p:txBody>
      </p:sp>
      <p:sp>
        <p:nvSpPr>
          <p:cNvPr id="26" name="Text 24"/>
          <p:cNvSpPr txBox="1"/>
          <p:nvPr/>
        </p:nvSpPr>
        <p:spPr>
          <a:xfrm>
            <a:off x="1097280" y="34290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DKIM is disabled on 34 of 35 domains and DMARC is absent on 21;…</a:t>
            </a:r>
            <a:endParaRPr lang="en-US" sz="950" dirty="0"/>
          </a:p>
        </p:txBody>
      </p:sp>
      <p:sp>
        <p:nvSpPr>
          <p:cNvPr id="27" name="Text 25"/>
          <p:cNvSpPr txBox="1"/>
          <p:nvPr/>
        </p:nvSpPr>
        <p:spPr>
          <a:xfrm>
            <a:off x="594360" y="38679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Phase 0: publish and enable DKIM (2048-bit) for the 14 user-carrying domains starting with ████████.com; correct the ████████.com selector CNAMEs…</a:t>
            </a:r>
            <a:endParaRPr lang="en-US" sz="850" dirty="0"/>
          </a:p>
        </p:txBody>
      </p:sp>
      <p:sp>
        <p:nvSpPr>
          <p:cNvPr id="28" name="Shape 26"/>
          <p:cNvSpPr/>
          <p:nvPr/>
        </p:nvSpPr>
        <p:spPr>
          <a:xfrm>
            <a:off x="4251960" y="30632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29" name="Shape 27"/>
          <p:cNvSpPr/>
          <p:nvPr/>
        </p:nvSpPr>
        <p:spPr>
          <a:xfrm>
            <a:off x="4389120" y="3200400"/>
            <a:ext cx="384048" cy="384048"/>
          </a:xfrm>
          <a:prstGeom prst="ellipse">
            <a:avLst/>
          </a:prstGeom>
          <a:solidFill>
            <a:srgbClr val="0E7C86"/>
          </a:solidFill>
          <a:ln/>
        </p:spPr>
        <p:txBody>
          <a:bodyPr/>
          <a:lstStyle/>
          <a:p>
            <a:endParaRPr lang="en-US"/>
          </a:p>
        </p:txBody>
      </p:sp>
      <p:sp>
        <p:nvSpPr>
          <p:cNvPr id="30" name="Text 28"/>
          <p:cNvSpPr txBox="1"/>
          <p:nvPr/>
        </p:nvSpPr>
        <p:spPr>
          <a:xfrm>
            <a:off x="4389120" y="32004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31" name="Text 29"/>
          <p:cNvSpPr txBox="1"/>
          <p:nvPr/>
        </p:nvSpPr>
        <p:spPr>
          <a:xfrm>
            <a:off x="4892040" y="32004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C-1 · Effort S</a:t>
            </a:r>
            <a:endParaRPr lang="en-US" sz="900" dirty="0"/>
          </a:p>
        </p:txBody>
      </p:sp>
      <p:sp>
        <p:nvSpPr>
          <p:cNvPr id="32" name="Text 30"/>
          <p:cNvSpPr txBox="1"/>
          <p:nvPr/>
        </p:nvSpPr>
        <p:spPr>
          <a:xfrm>
            <a:off x="4892040" y="34290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Anonymous, never-expiring, edit-capable external sharing is the…</a:t>
            </a:r>
            <a:endParaRPr lang="en-US" sz="950" dirty="0"/>
          </a:p>
        </p:txBody>
      </p:sp>
      <p:sp>
        <p:nvSpPr>
          <p:cNvPr id="33" name="Text 31"/>
          <p:cNvSpPr txBox="1"/>
          <p:nvPr/>
        </p:nvSpPr>
        <p:spPr>
          <a:xfrm>
            <a:off x="4389120" y="38679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Set SharePoint and OneDrive external sharing to 'New and existing guests' (or 'Existing guests' for OneDrive).</a:t>
            </a:r>
            <a:endParaRPr lang="en-US" sz="850" dirty="0"/>
          </a:p>
        </p:txBody>
      </p:sp>
      <p:sp>
        <p:nvSpPr>
          <p:cNvPr id="34" name="Shape 32"/>
          <p:cNvSpPr/>
          <p:nvPr/>
        </p:nvSpPr>
        <p:spPr>
          <a:xfrm>
            <a:off x="8046720" y="30632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35" name="Shape 33"/>
          <p:cNvSpPr/>
          <p:nvPr/>
        </p:nvSpPr>
        <p:spPr>
          <a:xfrm>
            <a:off x="8183880" y="3200400"/>
            <a:ext cx="384048" cy="384048"/>
          </a:xfrm>
          <a:prstGeom prst="ellipse">
            <a:avLst/>
          </a:prstGeom>
          <a:solidFill>
            <a:srgbClr val="0E7C86"/>
          </a:solidFill>
          <a:ln/>
        </p:spPr>
        <p:txBody>
          <a:bodyPr/>
          <a:lstStyle/>
          <a:p>
            <a:endParaRPr lang="en-US"/>
          </a:p>
        </p:txBody>
      </p:sp>
      <p:sp>
        <p:nvSpPr>
          <p:cNvPr id="36" name="Text 34"/>
          <p:cNvSpPr txBox="1"/>
          <p:nvPr/>
        </p:nvSpPr>
        <p:spPr>
          <a:xfrm>
            <a:off x="8183880" y="32004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7" name="Text 35"/>
          <p:cNvSpPr txBox="1"/>
          <p:nvPr/>
        </p:nvSpPr>
        <p:spPr>
          <a:xfrm>
            <a:off x="8686800" y="3200400"/>
            <a:ext cx="2834640" cy="228600"/>
          </a:xfrm>
          <a:prstGeom prst="rect">
            <a:avLst/>
          </a:prstGeom>
          <a:noFill/>
          <a:ln/>
        </p:spPr>
        <p:txBody>
          <a:bodyPr wrap="square" lIns="0" tIns="0" rIns="0" bIns="0" rtlCol="0" anchor="ctr"/>
          <a:lstStyle/>
          <a:p>
            <a:pPr marL="0" indent="0">
              <a:buNone/>
            </a:pPr>
            <a:r>
              <a:rPr lang="en-US" sz="900" b="1" dirty="0">
                <a:solidFill>
                  <a:srgbClr val="D9822B"/>
                </a:solidFill>
                <a:latin typeface="Calibri" pitchFamily="34" charset="0"/>
                <a:ea typeface="Calibri" pitchFamily="34" charset="-122"/>
                <a:cs typeface="Calibri" pitchFamily="34" charset="-120"/>
              </a:rPr>
              <a:t>H-9 · Effort S</a:t>
            </a:r>
            <a:endParaRPr lang="en-US" sz="900" dirty="0"/>
          </a:p>
        </p:txBody>
      </p:sp>
      <p:sp>
        <p:nvSpPr>
          <p:cNvPr id="38" name="Text 36"/>
          <p:cNvSpPr txBox="1"/>
          <p:nvPr/>
        </p:nvSpPr>
        <p:spPr>
          <a:xfrm>
            <a:off x="8686800" y="34290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External auto-forwarding is not blocked by policy</a:t>
            </a:r>
            <a:endParaRPr lang="en-US" sz="950" dirty="0"/>
          </a:p>
        </p:txBody>
      </p:sp>
      <p:sp>
        <p:nvSpPr>
          <p:cNvPr id="39" name="Text 37"/>
          <p:cNvSpPr txBox="1"/>
          <p:nvPr/>
        </p:nvSpPr>
        <p:spPr>
          <a:xfrm>
            <a:off x="8183880" y="38679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Set outbound spam policy AutoForwardingMode to Off; set remote domain AutoForwardEnabled to false; add a transport rule to reject auto-forwards to…</a:t>
            </a:r>
            <a:endParaRPr lang="en-US" sz="850" dirty="0"/>
          </a:p>
        </p:txBody>
      </p:sp>
      <p:sp>
        <p:nvSpPr>
          <p:cNvPr id="40" name="Shape 38"/>
          <p:cNvSpPr/>
          <p:nvPr/>
        </p:nvSpPr>
        <p:spPr>
          <a:xfrm>
            <a:off x="457200" y="46634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41" name="Shape 39"/>
          <p:cNvSpPr/>
          <p:nvPr/>
        </p:nvSpPr>
        <p:spPr>
          <a:xfrm>
            <a:off x="594360" y="4800600"/>
            <a:ext cx="384048" cy="384048"/>
          </a:xfrm>
          <a:prstGeom prst="ellipse">
            <a:avLst/>
          </a:prstGeom>
          <a:solidFill>
            <a:srgbClr val="0E7C86"/>
          </a:solidFill>
          <a:ln/>
        </p:spPr>
        <p:txBody>
          <a:bodyPr/>
          <a:lstStyle/>
          <a:p>
            <a:endParaRPr lang="en-US"/>
          </a:p>
        </p:txBody>
      </p:sp>
      <p:sp>
        <p:nvSpPr>
          <p:cNvPr id="42" name="Text 40"/>
          <p:cNvSpPr txBox="1"/>
          <p:nvPr/>
        </p:nvSpPr>
        <p:spPr>
          <a:xfrm>
            <a:off x="594360" y="48006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43" name="Text 41"/>
          <p:cNvSpPr txBox="1"/>
          <p:nvPr/>
        </p:nvSpPr>
        <p:spPr>
          <a:xfrm>
            <a:off x="1097280" y="4800600"/>
            <a:ext cx="2834640" cy="228600"/>
          </a:xfrm>
          <a:prstGeom prst="rect">
            <a:avLst/>
          </a:prstGeom>
          <a:noFill/>
          <a:ln/>
        </p:spPr>
        <p:txBody>
          <a:bodyPr wrap="square" lIns="0" tIns="0" rIns="0" bIns="0" rtlCol="0" anchor="ctr"/>
          <a:lstStyle/>
          <a:p>
            <a:pPr marL="0" indent="0">
              <a:buNone/>
            </a:pPr>
            <a:r>
              <a:rPr lang="en-US" sz="900" b="1" dirty="0">
                <a:solidFill>
                  <a:srgbClr val="D9822B"/>
                </a:solidFill>
                <a:latin typeface="Calibri" pitchFamily="34" charset="0"/>
                <a:ea typeface="Calibri" pitchFamily="34" charset="-122"/>
                <a:cs typeface="Calibri" pitchFamily="34" charset="-120"/>
              </a:rPr>
              <a:t>H-13 · Effort S</a:t>
            </a:r>
            <a:endParaRPr lang="en-US" sz="900" dirty="0"/>
          </a:p>
        </p:txBody>
      </p:sp>
      <p:sp>
        <p:nvSpPr>
          <p:cNvPr id="44" name="Text 42"/>
          <p:cNvSpPr txBox="1"/>
          <p:nvPr/>
        </p:nvSpPr>
        <p:spPr>
          <a:xfrm>
            <a:off x="1097280" y="50292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A transport rule sets SCL −1 for any sender claiming a ███.com…</a:t>
            </a:r>
            <a:endParaRPr lang="en-US" sz="950" dirty="0"/>
          </a:p>
        </p:txBody>
      </p:sp>
      <p:sp>
        <p:nvSpPr>
          <p:cNvPr id="45" name="Text 43"/>
          <p:cNvSpPr txBox="1"/>
          <p:nvPr/>
        </p:nvSpPr>
        <p:spPr>
          <a:xfrm>
            <a:off x="594360" y="54681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Delete the rule.</a:t>
            </a:r>
            <a:endParaRPr lang="en-US" sz="850" dirty="0"/>
          </a:p>
        </p:txBody>
      </p:sp>
      <p:sp>
        <p:nvSpPr>
          <p:cNvPr id="46" name="Shape 44"/>
          <p:cNvSpPr/>
          <p:nvPr/>
        </p:nvSpPr>
        <p:spPr>
          <a:xfrm>
            <a:off x="4251960" y="46634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47" name="Shape 45"/>
          <p:cNvSpPr/>
          <p:nvPr/>
        </p:nvSpPr>
        <p:spPr>
          <a:xfrm>
            <a:off x="4389120" y="4800600"/>
            <a:ext cx="384048" cy="384048"/>
          </a:xfrm>
          <a:prstGeom prst="ellipse">
            <a:avLst/>
          </a:prstGeom>
          <a:solidFill>
            <a:srgbClr val="0E7C86"/>
          </a:solidFill>
          <a:ln/>
        </p:spPr>
        <p:txBody>
          <a:bodyPr/>
          <a:lstStyle/>
          <a:p>
            <a:endParaRPr lang="en-US"/>
          </a:p>
        </p:txBody>
      </p:sp>
      <p:sp>
        <p:nvSpPr>
          <p:cNvPr id="48" name="Text 46"/>
          <p:cNvSpPr txBox="1"/>
          <p:nvPr/>
        </p:nvSpPr>
        <p:spPr>
          <a:xfrm>
            <a:off x="4389120" y="48006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49" name="Text 47"/>
          <p:cNvSpPr txBox="1"/>
          <p:nvPr/>
        </p:nvSpPr>
        <p:spPr>
          <a:xfrm>
            <a:off x="4892040" y="4800600"/>
            <a:ext cx="2834640" cy="228600"/>
          </a:xfrm>
          <a:prstGeom prst="rect">
            <a:avLst/>
          </a:prstGeom>
          <a:noFill/>
          <a:ln/>
        </p:spPr>
        <p:txBody>
          <a:bodyPr wrap="square" lIns="0" tIns="0" rIns="0" bIns="0" rtlCol="0" anchor="ctr"/>
          <a:lstStyle/>
          <a:p>
            <a:pPr marL="0" indent="0">
              <a:buNone/>
            </a:pPr>
            <a:r>
              <a:rPr lang="en-US" sz="900" b="1" dirty="0">
                <a:solidFill>
                  <a:srgbClr val="D9822B"/>
                </a:solidFill>
                <a:latin typeface="Calibri" pitchFamily="34" charset="0"/>
                <a:ea typeface="Calibri" pitchFamily="34" charset="-122"/>
                <a:cs typeface="Calibri" pitchFamily="34" charset="-120"/>
              </a:rPr>
              <a:t>H-7 · Effort S</a:t>
            </a:r>
            <a:endParaRPr lang="en-US" sz="900" dirty="0"/>
          </a:p>
        </p:txBody>
      </p:sp>
      <p:sp>
        <p:nvSpPr>
          <p:cNvPr id="50" name="Text 48"/>
          <p:cNvSpPr txBox="1"/>
          <p:nvPr/>
        </p:nvSpPr>
        <p:spPr>
          <a:xfrm>
            <a:off x="4892040" y="50292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Impersonation protection covers 1 user and 0 of 35 domains, with…</a:t>
            </a:r>
            <a:endParaRPr lang="en-US" sz="950" dirty="0"/>
          </a:p>
        </p:txBody>
      </p:sp>
      <p:sp>
        <p:nvSpPr>
          <p:cNvPr id="51" name="Text 49"/>
          <p:cNvSpPr txBox="1"/>
          <p:nvPr/>
        </p:nvSpPr>
        <p:spPr>
          <a:xfrm>
            <a:off x="4389120" y="54681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Add all executives, finance, HR, and store/regional managers to protected users; add all 35 owned domains plus key counterparties (counsel,…</a:t>
            </a:r>
            <a:endParaRPr lang="en-US" sz="850" dirty="0"/>
          </a:p>
        </p:txBody>
      </p:sp>
      <p:sp>
        <p:nvSpPr>
          <p:cNvPr id="52" name="Shape 50"/>
          <p:cNvSpPr/>
          <p:nvPr/>
        </p:nvSpPr>
        <p:spPr>
          <a:xfrm>
            <a:off x="8046720" y="4663440"/>
            <a:ext cx="3611880" cy="1463040"/>
          </a:xfrm>
          <a:prstGeom prst="roundRect">
            <a:avLst>
              <a:gd name="adj" fmla="val 5000"/>
            </a:avLst>
          </a:prstGeom>
          <a:solidFill>
            <a:srgbClr val="FFFFFF"/>
          </a:solidFill>
          <a:ln w="9525">
            <a:solidFill>
              <a:srgbClr val="D9E1E8"/>
            </a:solidFill>
            <a:prstDash val="solid"/>
          </a:ln>
          <a:effectLst>
            <a:outerShdw blurRad="50800" dist="19050" dir="5400000" algn="bl" rotWithShape="0">
              <a:srgbClr val="000000">
                <a:alpha val="12000"/>
              </a:srgbClr>
            </a:outerShdw>
          </a:effectLst>
        </p:spPr>
        <p:txBody>
          <a:bodyPr/>
          <a:lstStyle/>
          <a:p>
            <a:endParaRPr lang="en-US"/>
          </a:p>
        </p:txBody>
      </p:sp>
      <p:sp>
        <p:nvSpPr>
          <p:cNvPr id="53" name="Shape 51"/>
          <p:cNvSpPr/>
          <p:nvPr/>
        </p:nvSpPr>
        <p:spPr>
          <a:xfrm>
            <a:off x="8183880" y="4800600"/>
            <a:ext cx="384048" cy="384048"/>
          </a:xfrm>
          <a:prstGeom prst="ellipse">
            <a:avLst/>
          </a:prstGeom>
          <a:solidFill>
            <a:srgbClr val="0E7C86"/>
          </a:solidFill>
          <a:ln/>
        </p:spPr>
        <p:txBody>
          <a:bodyPr/>
          <a:lstStyle/>
          <a:p>
            <a:endParaRPr lang="en-US"/>
          </a:p>
        </p:txBody>
      </p:sp>
      <p:sp>
        <p:nvSpPr>
          <p:cNvPr id="54" name="Text 52"/>
          <p:cNvSpPr txBox="1"/>
          <p:nvPr/>
        </p:nvSpPr>
        <p:spPr>
          <a:xfrm>
            <a:off x="8183880" y="4800600"/>
            <a:ext cx="38404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9</a:t>
            </a:r>
            <a:endParaRPr lang="en-US" sz="1100" dirty="0"/>
          </a:p>
        </p:txBody>
      </p:sp>
      <p:sp>
        <p:nvSpPr>
          <p:cNvPr id="55" name="Text 53"/>
          <p:cNvSpPr txBox="1"/>
          <p:nvPr/>
        </p:nvSpPr>
        <p:spPr>
          <a:xfrm>
            <a:off x="8686800" y="4800600"/>
            <a:ext cx="2834640" cy="228600"/>
          </a:xfrm>
          <a:prstGeom prst="rect">
            <a:avLst/>
          </a:prstGeom>
          <a:noFill/>
          <a:ln/>
        </p:spPr>
        <p:txBody>
          <a:bodyPr wrap="square" lIns="0" tIns="0" rIns="0" bIns="0" rtlCol="0" anchor="ctr"/>
          <a:lstStyle/>
          <a:p>
            <a:pPr marL="0" indent="0">
              <a:buNone/>
            </a:pPr>
            <a:r>
              <a:rPr lang="en-US" sz="900" b="1" dirty="0">
                <a:solidFill>
                  <a:srgbClr val="B00020"/>
                </a:solidFill>
                <a:latin typeface="Calibri" pitchFamily="34" charset="0"/>
                <a:ea typeface="Calibri" pitchFamily="34" charset="-122"/>
                <a:cs typeface="Calibri" pitchFamily="34" charset="-120"/>
              </a:rPr>
              <a:t>C-5 · Effort S</a:t>
            </a:r>
            <a:endParaRPr lang="en-US" sz="900" dirty="0"/>
          </a:p>
        </p:txBody>
      </p:sp>
      <p:sp>
        <p:nvSpPr>
          <p:cNvPr id="56" name="Text 54"/>
          <p:cNvSpPr txBox="1"/>
          <p:nvPr/>
        </p:nvSpPr>
        <p:spPr>
          <a:xfrm>
            <a:off x="8686800" y="5029200"/>
            <a:ext cx="2834640" cy="411480"/>
          </a:xfrm>
          <a:prstGeom prst="rect">
            <a:avLst/>
          </a:prstGeom>
          <a:noFill/>
          <a:ln/>
        </p:spPr>
        <p:txBody>
          <a:bodyPr wrap="square" lIns="0" tIns="0" rIns="0" bIns="0" rtlCol="0" anchor="t"/>
          <a:lstStyle/>
          <a:p>
            <a:pPr marL="0" indent="0">
              <a:buNone/>
            </a:pPr>
            <a:r>
              <a:rPr lang="en-US" sz="950" b="1" dirty="0">
                <a:solidFill>
                  <a:srgbClr val="1B2A49"/>
                </a:solidFill>
                <a:latin typeface="Calibri" pitchFamily="34" charset="0"/>
                <a:ea typeface="Calibri" pitchFamily="34" charset="-122"/>
                <a:cs typeface="Calibri" pitchFamily="34" charset="-120"/>
              </a:rPr>
              <a:t>No Attack Surface Reduction policy exists — all 19 ASR rules…</a:t>
            </a:r>
            <a:endParaRPr lang="en-US" sz="950" dirty="0"/>
          </a:p>
        </p:txBody>
      </p:sp>
      <p:sp>
        <p:nvSpPr>
          <p:cNvPr id="57" name="Text 55"/>
          <p:cNvSpPr txBox="1"/>
          <p:nvPr/>
        </p:nvSpPr>
        <p:spPr>
          <a:xfrm>
            <a:off x="8183880" y="5468112"/>
            <a:ext cx="3337560" cy="621792"/>
          </a:xfrm>
          <a:prstGeom prst="rect">
            <a:avLst/>
          </a:prstGeom>
          <a:noFill/>
          <a:ln/>
        </p:spPr>
        <p:txBody>
          <a:bodyPr wrap="square" lIns="0" tIns="0" rIns="0" bIns="0" rtlCol="0" anchor="t"/>
          <a:lstStyle/>
          <a:p>
            <a:pPr marL="0" indent="0">
              <a:buNone/>
            </a:pPr>
            <a:r>
              <a:rPr lang="en-US" sz="850" dirty="0">
                <a:solidFill>
                  <a:srgbClr val="222222"/>
                </a:solidFill>
                <a:latin typeface="Calibri" pitchFamily="34" charset="0"/>
                <a:ea typeface="Calibri" pitchFamily="34" charset="-122"/>
                <a:cs typeface="Calibri" pitchFamily="34" charset="-120"/>
              </a:rPr>
              <a:t>Create one Intune ASR policy for all Windows devices: deploy all rules in Audit for 7–14 days, review the ASR report, then switch to Block (Warn…</a:t>
            </a:r>
            <a:endParaRPr lang="en-US" sz="850" dirty="0"/>
          </a:p>
        </p:txBody>
      </p:sp>
      <p:sp>
        <p:nvSpPr>
          <p:cNvPr id="58" name="Text 56"/>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59" name="Text 57"/>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How we will know it worked</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Success measures at day 120</a:t>
            </a:r>
            <a:endParaRPr lang="en-US" sz="1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11247120" cy="914400"/>
        </p:xfrm>
        <a:graphic>
          <a:graphicData uri="http://schemas.openxmlformats.org/drawingml/2006/table">
            <a:tbl>
              <a:tblPr/>
              <a:tblGrid>
                <a:gridCol w="484632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41148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Measure</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Today</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1B2A49"/>
                    </a:solidFill>
                  </a:tcPr>
                </a:tc>
                <a:extLst>
                  <a:ext uri="{0D108BD9-81ED-4DB2-BD59-A6C34878D82A}">
                    <a16:rowId xmlns:a16="http://schemas.microsoft.com/office/drawing/2014/main" val="10000"/>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Microsoft Secure Score</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52.7%</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 75%</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1"/>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Identities unable to perform MFA</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174</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Domains with DKIM / DMARC enforced</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1 / 7</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35 / 35</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3"/>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Users at risk, unremediated</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16</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0 with automated risk policies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Privileged roles under PIM + break-glass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0 of 24</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24 of 24 + 2</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5"/>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Managed endpoints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21</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All corporate devices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Enabled accounts inactive 90+ days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190</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&lt; 10, monthly report</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7"/>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Guests without review</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143</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0 — quarterly review</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Retention / labels / DLP</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0 / 0 / 0</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Baseline live everywhere</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2F5F8"/>
                    </a:solidFill>
                  </a:tcPr>
                </a:tc>
                <a:extLst>
                  <a:ext uri="{0D108BD9-81ED-4DB2-BD59-A6C34878D82A}">
                    <a16:rowId xmlns:a16="http://schemas.microsoft.com/office/drawing/2014/main" val="10009"/>
                  </a:ext>
                </a:extLst>
              </a:tr>
              <a:tr h="411480">
                <a:tc>
                  <a:txBody>
                    <a:bodyPr/>
                    <a:lstStyle/>
                    <a:p>
                      <a:pPr marL="0" indent="0" algn="l">
                        <a:buNone/>
                      </a:pPr>
                      <a:r>
                        <a:rPr lang="en-US" sz="1100" b="1" dirty="0">
                          <a:solidFill>
                            <a:srgbClr val="222222"/>
                          </a:solidFill>
                          <a:latin typeface="Calibri" pitchFamily="34" charset="0"/>
                          <a:ea typeface="Calibri" pitchFamily="34" charset="-122"/>
                          <a:cs typeface="Calibri" pitchFamily="34" charset="-120"/>
                        </a:rPr>
                        <a:t>Mailboxes on hold in open matters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B00020"/>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4C7A34"/>
                          </a:solidFill>
                          <a:latin typeface="Calibri" pitchFamily="34" charset="0"/>
                          <a:ea typeface="Calibri" pitchFamily="34" charset="-122"/>
                          <a:cs typeface="Calibri" pitchFamily="34" charset="-120"/>
                        </a:rPr>
                        <a:t>All custodians</a:t>
                      </a:r>
                      <a:endParaRPr lang="en-US" sz="1100" dirty="0">
                        <a:latin typeface="Calibri" charset="0"/>
                        <a:ea typeface="Calibri" charset="0"/>
                        <a:cs typeface="Calibri" charset="0"/>
                      </a:endParaRPr>
                    </a:p>
                  </a:txBody>
                  <a:tcPr anchor="ctr">
                    <a:lnL w="6350" cap="flat" cmpd="sng" algn="ctr">
                      <a:solidFill>
                        <a:srgbClr val="D9E1E8"/>
                      </a:solidFill>
                      <a:prstDash val="solid"/>
                      <a:round/>
                      <a:headEnd type="none" w="med" len="med"/>
                      <a:tailEnd type="none" w="med" len="med"/>
                    </a:lnL>
                    <a:lnR w="6350" cap="flat" cmpd="sng" algn="ctr">
                      <a:solidFill>
                        <a:srgbClr val="D9E1E8"/>
                      </a:solidFill>
                      <a:prstDash val="solid"/>
                      <a:round/>
                      <a:headEnd type="none" w="med" len="med"/>
                      <a:tailEnd type="none" w="med" len="med"/>
                    </a:lnR>
                    <a:lnT w="6350" cap="flat" cmpd="sng" algn="ctr">
                      <a:solidFill>
                        <a:srgbClr val="D9E1E8"/>
                      </a:solidFill>
                      <a:prstDash val="solid"/>
                      <a:round/>
                      <a:headEnd type="none" w="med" len="med"/>
                      <a:tailEnd type="none" w="med" len="med"/>
                    </a:lnT>
                    <a:lnB w="6350" cap="flat" cmpd="sng" algn="ctr">
                      <a:solidFill>
                        <a:srgbClr val="D9E1E8"/>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5" name="Text 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6" name="Text 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A49"/>
                </a:solidFill>
                <a:latin typeface="Cambria" pitchFamily="34" charset="0"/>
                <a:ea typeface="Cambria" pitchFamily="34" charset="-122"/>
                <a:cs typeface="Cambria" pitchFamily="34" charset="-120"/>
              </a:rPr>
              <a:t>Making every acquisition land securely</a:t>
            </a:r>
            <a:endParaRPr lang="en-US" sz="3000" dirty="0"/>
          </a:p>
        </p:txBody>
      </p:sp>
      <p:sp>
        <p:nvSpPr>
          <p:cNvPr id="3" name="Text 1"/>
          <p:cNvSpPr txBox="1"/>
          <p:nvPr/>
        </p:nvSpPr>
        <p:spPr>
          <a:xfrm>
            <a:off x="457200" y="960120"/>
            <a:ext cx="11247120" cy="365760"/>
          </a:xfrm>
          <a:prstGeom prst="rect">
            <a:avLst/>
          </a:prstGeom>
          <a:noFill/>
          <a:ln/>
        </p:spPr>
        <p:txBody>
          <a:bodyPr wrap="square" lIns="0" tIns="0" rIns="0" bIns="0" rtlCol="0" anchor="ctr"/>
          <a:lstStyle/>
          <a:p>
            <a:pPr marL="0" indent="0">
              <a:buNone/>
            </a:pPr>
            <a:r>
              <a:rPr lang="en-US" sz="1400" i="1" dirty="0">
                <a:solidFill>
                  <a:srgbClr val="5A6270"/>
                </a:solidFill>
                <a:latin typeface="Calibri" pitchFamily="34" charset="0"/>
                <a:ea typeface="Calibri" pitchFamily="34" charset="-122"/>
                <a:cs typeface="Calibri" pitchFamily="34" charset="-120"/>
              </a:rPr>
              <a:t>A day-one baseline for each acquired tenant, domain and location</a:t>
            </a:r>
            <a:endParaRPr lang="en-US" sz="1400" dirty="0"/>
          </a:p>
        </p:txBody>
      </p:sp>
      <p:sp>
        <p:nvSpPr>
          <p:cNvPr id="4" name="Shape 2"/>
          <p:cNvSpPr/>
          <p:nvPr/>
        </p:nvSpPr>
        <p:spPr>
          <a:xfrm>
            <a:off x="457200" y="1554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5" name="Shape 3"/>
          <p:cNvSpPr/>
          <p:nvPr/>
        </p:nvSpPr>
        <p:spPr>
          <a:xfrm>
            <a:off x="640080" y="1737360"/>
            <a:ext cx="411480" cy="411480"/>
          </a:xfrm>
          <a:prstGeom prst="ellipse">
            <a:avLst/>
          </a:prstGeom>
          <a:solidFill>
            <a:srgbClr val="1B2A49"/>
          </a:solidFill>
          <a:ln/>
        </p:spPr>
        <p:txBody>
          <a:bodyPr/>
          <a:lstStyle/>
          <a:p>
            <a:endParaRPr lang="en-US"/>
          </a:p>
        </p:txBody>
      </p:sp>
      <p:sp>
        <p:nvSpPr>
          <p:cNvPr id="6" name="Text 4"/>
          <p:cNvSpPr txBox="1"/>
          <p:nvPr/>
        </p:nvSpPr>
        <p:spPr>
          <a:xfrm>
            <a:off x="640080" y="1737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txBox="1"/>
          <p:nvPr/>
        </p:nvSpPr>
        <p:spPr>
          <a:xfrm>
            <a:off x="1188720" y="1737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Before</a:t>
            </a:r>
            <a:endParaRPr lang="en-US" sz="1500" dirty="0"/>
          </a:p>
        </p:txBody>
      </p:sp>
      <p:sp>
        <p:nvSpPr>
          <p:cNvPr id="8" name="Text 6"/>
          <p:cNvSpPr txBox="1"/>
          <p:nvPr/>
        </p:nvSpPr>
        <p:spPr>
          <a:xfrm>
            <a:off x="640080" y="2286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Assess the acquired tenant with this same method; inventory domains, admins, guests, forwarding, apps, devices; identify regulated data and legal holds.</a:t>
            </a:r>
            <a:endParaRPr lang="en-US" sz="1050" dirty="0"/>
          </a:p>
        </p:txBody>
      </p:sp>
      <p:sp>
        <p:nvSpPr>
          <p:cNvPr id="9" name="Shape 7"/>
          <p:cNvSpPr/>
          <p:nvPr/>
        </p:nvSpPr>
        <p:spPr>
          <a:xfrm>
            <a:off x="4251960" y="1554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10" name="Shape 8"/>
          <p:cNvSpPr/>
          <p:nvPr/>
        </p:nvSpPr>
        <p:spPr>
          <a:xfrm>
            <a:off x="4434840" y="1737360"/>
            <a:ext cx="411480" cy="411480"/>
          </a:xfrm>
          <a:prstGeom prst="ellipse">
            <a:avLst/>
          </a:prstGeom>
          <a:solidFill>
            <a:srgbClr val="1B2A49"/>
          </a:solidFill>
          <a:ln/>
        </p:spPr>
        <p:txBody>
          <a:bodyPr/>
          <a:lstStyle/>
          <a:p>
            <a:endParaRPr lang="en-US"/>
          </a:p>
        </p:txBody>
      </p:sp>
      <p:sp>
        <p:nvSpPr>
          <p:cNvPr id="11" name="Text 9"/>
          <p:cNvSpPr txBox="1"/>
          <p:nvPr/>
        </p:nvSpPr>
        <p:spPr>
          <a:xfrm>
            <a:off x="4434840" y="1737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txBox="1"/>
          <p:nvPr/>
        </p:nvSpPr>
        <p:spPr>
          <a:xfrm>
            <a:off x="4983480" y="1737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Domains</a:t>
            </a:r>
            <a:endParaRPr lang="en-US" sz="1500" dirty="0"/>
          </a:p>
        </p:txBody>
      </p:sp>
      <p:sp>
        <p:nvSpPr>
          <p:cNvPr id="13" name="Text 11"/>
          <p:cNvSpPr txBox="1"/>
          <p:nvPr/>
        </p:nvSpPr>
        <p:spPr>
          <a:xfrm>
            <a:off x="4434840" y="2286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Verify, SPF -all, DKIM on, DMARC enforce; remove source-tenant DNS; parked domains to p=reject.</a:t>
            </a:r>
            <a:endParaRPr lang="en-US" sz="1050" dirty="0"/>
          </a:p>
        </p:txBody>
      </p:sp>
      <p:sp>
        <p:nvSpPr>
          <p:cNvPr id="14" name="Shape 12"/>
          <p:cNvSpPr/>
          <p:nvPr/>
        </p:nvSpPr>
        <p:spPr>
          <a:xfrm>
            <a:off x="8046720" y="1554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15" name="Shape 13"/>
          <p:cNvSpPr/>
          <p:nvPr/>
        </p:nvSpPr>
        <p:spPr>
          <a:xfrm>
            <a:off x="8229600" y="1737360"/>
            <a:ext cx="411480" cy="411480"/>
          </a:xfrm>
          <a:prstGeom prst="ellipse">
            <a:avLst/>
          </a:prstGeom>
          <a:solidFill>
            <a:srgbClr val="1B2A49"/>
          </a:solidFill>
          <a:ln/>
        </p:spPr>
        <p:txBody>
          <a:bodyPr/>
          <a:lstStyle/>
          <a:p>
            <a:endParaRPr lang="en-US"/>
          </a:p>
        </p:txBody>
      </p:sp>
      <p:sp>
        <p:nvSpPr>
          <p:cNvPr id="16" name="Text 14"/>
          <p:cNvSpPr txBox="1"/>
          <p:nvPr/>
        </p:nvSpPr>
        <p:spPr>
          <a:xfrm>
            <a:off x="8229600" y="1737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txBox="1"/>
          <p:nvPr/>
        </p:nvSpPr>
        <p:spPr>
          <a:xfrm>
            <a:off x="8778240" y="1737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Identity</a:t>
            </a:r>
            <a:endParaRPr lang="en-US" sz="1500" dirty="0"/>
          </a:p>
        </p:txBody>
      </p:sp>
      <p:sp>
        <p:nvSpPr>
          <p:cNvPr id="18" name="Text 16"/>
          <p:cNvSpPr txBox="1"/>
          <p:nvPr/>
        </p:nvSpPr>
        <p:spPr>
          <a:xfrm>
            <a:off x="8229600" y="2286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Licence groups with Business Premium; MFA registration on day one via TAP; no standing admin roles; disable source accounts and guests at cut-over.</a:t>
            </a:r>
            <a:endParaRPr lang="en-US" sz="1050" dirty="0"/>
          </a:p>
        </p:txBody>
      </p:sp>
      <p:sp>
        <p:nvSpPr>
          <p:cNvPr id="19" name="Shape 17"/>
          <p:cNvSpPr/>
          <p:nvPr/>
        </p:nvSpPr>
        <p:spPr>
          <a:xfrm>
            <a:off x="457200" y="3840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20" name="Shape 18"/>
          <p:cNvSpPr/>
          <p:nvPr/>
        </p:nvSpPr>
        <p:spPr>
          <a:xfrm>
            <a:off x="640080" y="4023360"/>
            <a:ext cx="411480" cy="411480"/>
          </a:xfrm>
          <a:prstGeom prst="ellipse">
            <a:avLst/>
          </a:prstGeom>
          <a:solidFill>
            <a:srgbClr val="1B2A49"/>
          </a:solidFill>
          <a:ln/>
        </p:spPr>
        <p:txBody>
          <a:bodyPr/>
          <a:lstStyle/>
          <a:p>
            <a:endParaRPr lang="en-US"/>
          </a:p>
        </p:txBody>
      </p:sp>
      <p:sp>
        <p:nvSpPr>
          <p:cNvPr id="21" name="Text 19"/>
          <p:cNvSpPr txBox="1"/>
          <p:nvPr/>
        </p:nvSpPr>
        <p:spPr>
          <a:xfrm>
            <a:off x="640080" y="4023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txBox="1"/>
          <p:nvPr/>
        </p:nvSpPr>
        <p:spPr>
          <a:xfrm>
            <a:off x="1188720" y="4023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Devices</a:t>
            </a:r>
            <a:endParaRPr lang="en-US" sz="1500" dirty="0"/>
          </a:p>
        </p:txBody>
      </p:sp>
      <p:sp>
        <p:nvSpPr>
          <p:cNvPr id="23" name="Text 21"/>
          <p:cNvSpPr txBox="1"/>
          <p:nvPr/>
        </p:nvSpPr>
        <p:spPr>
          <a:xfrm>
            <a:off x="640080" y="4572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Entra-join and enrol; apply compliance, ASR, AV, BitLocker, firewall, LAPS; retire unsupported OS.</a:t>
            </a:r>
            <a:endParaRPr lang="en-US" sz="1050" dirty="0"/>
          </a:p>
        </p:txBody>
      </p:sp>
      <p:sp>
        <p:nvSpPr>
          <p:cNvPr id="24" name="Shape 22"/>
          <p:cNvSpPr/>
          <p:nvPr/>
        </p:nvSpPr>
        <p:spPr>
          <a:xfrm>
            <a:off x="4251960" y="3840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25" name="Shape 23"/>
          <p:cNvSpPr/>
          <p:nvPr/>
        </p:nvSpPr>
        <p:spPr>
          <a:xfrm>
            <a:off x="4434840" y="4023360"/>
            <a:ext cx="411480" cy="411480"/>
          </a:xfrm>
          <a:prstGeom prst="ellipse">
            <a:avLst/>
          </a:prstGeom>
          <a:solidFill>
            <a:srgbClr val="1B2A49"/>
          </a:solidFill>
          <a:ln/>
        </p:spPr>
        <p:txBody>
          <a:bodyPr/>
          <a:lstStyle/>
          <a:p>
            <a:endParaRPr lang="en-US"/>
          </a:p>
        </p:txBody>
      </p:sp>
      <p:sp>
        <p:nvSpPr>
          <p:cNvPr id="26" name="Text 24"/>
          <p:cNvSpPr txBox="1"/>
          <p:nvPr/>
        </p:nvSpPr>
        <p:spPr>
          <a:xfrm>
            <a:off x="4434840" y="4023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7" name="Text 25"/>
          <p:cNvSpPr txBox="1"/>
          <p:nvPr/>
        </p:nvSpPr>
        <p:spPr>
          <a:xfrm>
            <a:off x="4983480" y="4023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Collaboration</a:t>
            </a:r>
            <a:endParaRPr lang="en-US" sz="1500" dirty="0"/>
          </a:p>
        </p:txBody>
      </p:sp>
      <p:sp>
        <p:nvSpPr>
          <p:cNvPr id="28" name="Text 26"/>
          <p:cNvSpPr txBox="1"/>
          <p:nvPr/>
        </p:nvSpPr>
        <p:spPr>
          <a:xfrm>
            <a:off x="4434840" y="4572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Migrated content inherits safe sharing defaults; guests re-invited under the allow-list and put on review.</a:t>
            </a:r>
            <a:endParaRPr lang="en-US" sz="1050" dirty="0"/>
          </a:p>
        </p:txBody>
      </p:sp>
      <p:sp>
        <p:nvSpPr>
          <p:cNvPr id="29" name="Shape 27"/>
          <p:cNvSpPr/>
          <p:nvPr/>
        </p:nvSpPr>
        <p:spPr>
          <a:xfrm>
            <a:off x="8046720" y="3840480"/>
            <a:ext cx="3611880" cy="2103120"/>
          </a:xfrm>
          <a:prstGeom prst="roundRect">
            <a:avLst>
              <a:gd name="adj" fmla="val 3478"/>
            </a:avLst>
          </a:prstGeom>
          <a:solidFill>
            <a:srgbClr val="F2F5F8"/>
          </a:solidFill>
          <a:ln w="9525">
            <a:solidFill>
              <a:srgbClr val="D9E1E8"/>
            </a:solidFill>
            <a:prstDash val="solid"/>
          </a:ln>
        </p:spPr>
        <p:txBody>
          <a:bodyPr/>
          <a:lstStyle/>
          <a:p>
            <a:endParaRPr lang="en-US"/>
          </a:p>
        </p:txBody>
      </p:sp>
      <p:sp>
        <p:nvSpPr>
          <p:cNvPr id="30" name="Shape 28"/>
          <p:cNvSpPr/>
          <p:nvPr/>
        </p:nvSpPr>
        <p:spPr>
          <a:xfrm>
            <a:off x="8229600" y="4023360"/>
            <a:ext cx="411480" cy="411480"/>
          </a:xfrm>
          <a:prstGeom prst="ellipse">
            <a:avLst/>
          </a:prstGeom>
          <a:solidFill>
            <a:srgbClr val="1B2A49"/>
          </a:solidFill>
          <a:ln/>
        </p:spPr>
        <p:txBody>
          <a:bodyPr/>
          <a:lstStyle/>
          <a:p>
            <a:endParaRPr lang="en-US"/>
          </a:p>
        </p:txBody>
      </p:sp>
      <p:sp>
        <p:nvSpPr>
          <p:cNvPr id="31" name="Text 29"/>
          <p:cNvSpPr txBox="1"/>
          <p:nvPr/>
        </p:nvSpPr>
        <p:spPr>
          <a:xfrm>
            <a:off x="8229600" y="40233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2" name="Text 30"/>
          <p:cNvSpPr txBox="1"/>
          <p:nvPr/>
        </p:nvSpPr>
        <p:spPr>
          <a:xfrm>
            <a:off x="8778240" y="4023360"/>
            <a:ext cx="2743200" cy="411480"/>
          </a:xfrm>
          <a:prstGeom prst="rect">
            <a:avLst/>
          </a:prstGeom>
          <a:noFill/>
          <a:ln/>
        </p:spPr>
        <p:txBody>
          <a:bodyPr wrap="square" lIns="0" tIns="0" rIns="0" bIns="0" rtlCol="0" anchor="ctr"/>
          <a:lstStyle/>
          <a:p>
            <a:pPr marL="0" indent="0">
              <a:buNone/>
            </a:pPr>
            <a:r>
              <a:rPr lang="en-US" sz="1500" b="1" dirty="0">
                <a:solidFill>
                  <a:srgbClr val="0E7C86"/>
                </a:solidFill>
                <a:latin typeface="Calibri" pitchFamily="34" charset="0"/>
                <a:ea typeface="Calibri" pitchFamily="34" charset="-122"/>
                <a:cs typeface="Calibri" pitchFamily="34" charset="-120"/>
              </a:rPr>
              <a:t>Data</a:t>
            </a:r>
            <a:endParaRPr lang="en-US" sz="1500" dirty="0"/>
          </a:p>
        </p:txBody>
      </p:sp>
      <p:sp>
        <p:nvSpPr>
          <p:cNvPr id="33" name="Text 31"/>
          <p:cNvSpPr txBox="1"/>
          <p:nvPr/>
        </p:nvSpPr>
        <p:spPr>
          <a:xfrm>
            <a:off x="8229600" y="4572000"/>
            <a:ext cx="3246120" cy="1280160"/>
          </a:xfrm>
          <a:prstGeom prst="rect">
            <a:avLst/>
          </a:prstGeom>
          <a:noFill/>
          <a:ln/>
        </p:spPr>
        <p:txBody>
          <a:bodyPr wrap="square" lIns="0" tIns="0" rIns="0" bIns="0" rtlCol="0" anchor="t"/>
          <a:lstStyle/>
          <a:p>
            <a:pPr marL="0" indent="0">
              <a:buNone/>
            </a:pPr>
            <a:r>
              <a:rPr lang="en-US" sz="1050" dirty="0">
                <a:solidFill>
                  <a:srgbClr val="222222"/>
                </a:solidFill>
                <a:latin typeface="Calibri" pitchFamily="34" charset="0"/>
                <a:ea typeface="Calibri" pitchFamily="34" charset="-122"/>
                <a:cs typeface="Calibri" pitchFamily="34" charset="-120"/>
              </a:rPr>
              <a:t>Default label and retention applied; holds re-established before the source tenant is decommissioned.</a:t>
            </a:r>
            <a:endParaRPr lang="en-US" sz="1050" dirty="0"/>
          </a:p>
        </p:txBody>
      </p:sp>
      <p:sp>
        <p:nvSpPr>
          <p:cNvPr id="34" name="Text 3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5A6270"/>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35" name="Text 3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5A6270"/>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B2A49"/>
        </a:solidFill>
        <a:effectLst/>
      </p:bgPr>
    </p:bg>
    <p:spTree>
      <p:nvGrpSpPr>
        <p:cNvPr id="1" name=""/>
        <p:cNvGrpSpPr/>
        <p:nvPr/>
      </p:nvGrpSpPr>
      <p:grpSpPr>
        <a:xfrm>
          <a:off x="0" y="0"/>
          <a:ext cx="0" cy="0"/>
          <a:chOff x="0" y="0"/>
          <a:chExt cx="0" cy="0"/>
        </a:xfrm>
      </p:grpSpPr>
      <p:sp>
        <p:nvSpPr>
          <p:cNvPr id="2" name="Text 0"/>
          <p:cNvSpPr txBox="1"/>
          <p:nvPr/>
        </p:nvSpPr>
        <p:spPr>
          <a:xfrm>
            <a:off x="640080" y="548640"/>
            <a:ext cx="10972800" cy="73152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Decisions we need</a:t>
            </a:r>
            <a:endParaRPr lang="en-US" sz="3200" dirty="0"/>
          </a:p>
        </p:txBody>
      </p:sp>
      <p:sp>
        <p:nvSpPr>
          <p:cNvPr id="3" name="Shape 1"/>
          <p:cNvSpPr/>
          <p:nvPr/>
        </p:nvSpPr>
        <p:spPr>
          <a:xfrm>
            <a:off x="640080" y="1554480"/>
            <a:ext cx="10881360" cy="914400"/>
          </a:xfrm>
          <a:prstGeom prst="roundRect">
            <a:avLst>
              <a:gd name="adj" fmla="val 8000"/>
            </a:avLst>
          </a:prstGeom>
          <a:solidFill>
            <a:srgbClr val="24365C"/>
          </a:solidFill>
          <a:ln w="9525">
            <a:solidFill>
              <a:srgbClr val="3A4F7A"/>
            </a:solidFill>
            <a:prstDash val="solid"/>
          </a:ln>
        </p:spPr>
        <p:txBody>
          <a:bodyPr/>
          <a:lstStyle/>
          <a:p>
            <a:endParaRPr lang="en-US"/>
          </a:p>
        </p:txBody>
      </p:sp>
      <p:sp>
        <p:nvSpPr>
          <p:cNvPr id="4" name="Shape 2"/>
          <p:cNvSpPr/>
          <p:nvPr/>
        </p:nvSpPr>
        <p:spPr>
          <a:xfrm>
            <a:off x="822960" y="1783080"/>
            <a:ext cx="457200" cy="457200"/>
          </a:xfrm>
          <a:prstGeom prst="ellipse">
            <a:avLst/>
          </a:prstGeom>
          <a:solidFill>
            <a:srgbClr val="7FD1D8"/>
          </a:solidFill>
          <a:ln/>
        </p:spPr>
        <p:txBody>
          <a:bodyPr/>
          <a:lstStyle/>
          <a:p>
            <a:endParaRPr lang="en-US"/>
          </a:p>
        </p:txBody>
      </p:sp>
      <p:sp>
        <p:nvSpPr>
          <p:cNvPr id="5" name="Text 3"/>
          <p:cNvSpPr txBox="1"/>
          <p:nvPr/>
        </p:nvSpPr>
        <p:spPr>
          <a:xfrm>
            <a:off x="822960" y="17830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463040" y="1664208"/>
            <a:ext cx="987552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Approve Phase 0 now</a:t>
            </a:r>
            <a:endParaRPr lang="en-US" sz="1600" dirty="0"/>
          </a:p>
        </p:txBody>
      </p:sp>
      <p:sp>
        <p:nvSpPr>
          <p:cNvPr id="7" name="Text 5"/>
          <p:cNvSpPr txBox="1"/>
          <p:nvPr/>
        </p:nvSpPr>
        <p:spPr>
          <a:xfrm>
            <a:off x="1463040" y="2029968"/>
            <a:ext cx="9875520" cy="36576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Configuration only; a few change windows over two weeks; closes the items an attacker would use this month.</a:t>
            </a:r>
            <a:endParaRPr lang="en-US" sz="1100" dirty="0"/>
          </a:p>
        </p:txBody>
      </p:sp>
      <p:sp>
        <p:nvSpPr>
          <p:cNvPr id="8" name="Shape 6"/>
          <p:cNvSpPr/>
          <p:nvPr/>
        </p:nvSpPr>
        <p:spPr>
          <a:xfrm>
            <a:off x="640080" y="2606040"/>
            <a:ext cx="10881360" cy="914400"/>
          </a:xfrm>
          <a:prstGeom prst="roundRect">
            <a:avLst>
              <a:gd name="adj" fmla="val 8000"/>
            </a:avLst>
          </a:prstGeom>
          <a:solidFill>
            <a:srgbClr val="24365C"/>
          </a:solidFill>
          <a:ln w="9525">
            <a:solidFill>
              <a:srgbClr val="3A4F7A"/>
            </a:solidFill>
            <a:prstDash val="solid"/>
          </a:ln>
        </p:spPr>
        <p:txBody>
          <a:bodyPr/>
          <a:lstStyle/>
          <a:p>
            <a:endParaRPr lang="en-US"/>
          </a:p>
        </p:txBody>
      </p:sp>
      <p:sp>
        <p:nvSpPr>
          <p:cNvPr id="9" name="Shape 7"/>
          <p:cNvSpPr/>
          <p:nvPr/>
        </p:nvSpPr>
        <p:spPr>
          <a:xfrm>
            <a:off x="822960" y="2834640"/>
            <a:ext cx="457200" cy="457200"/>
          </a:xfrm>
          <a:prstGeom prst="ellipse">
            <a:avLst/>
          </a:prstGeom>
          <a:solidFill>
            <a:srgbClr val="7FD1D8"/>
          </a:solidFill>
          <a:ln/>
        </p:spPr>
        <p:txBody>
          <a:bodyPr/>
          <a:lstStyle/>
          <a:p>
            <a:endParaRPr lang="en-US"/>
          </a:p>
        </p:txBody>
      </p:sp>
      <p:sp>
        <p:nvSpPr>
          <p:cNvPr id="10" name="Text 8"/>
          <p:cNvSpPr txBox="1"/>
          <p:nvPr/>
        </p:nvSpPr>
        <p:spPr>
          <a:xfrm>
            <a:off x="822960" y="28346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txBox="1"/>
          <p:nvPr/>
        </p:nvSpPr>
        <p:spPr>
          <a:xfrm>
            <a:off x="1463040" y="2715768"/>
            <a:ext cx="987552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Name a legal contact this week</a:t>
            </a:r>
            <a:endParaRPr lang="en-US" sz="1600" dirty="0"/>
          </a:p>
        </p:txBody>
      </p:sp>
      <p:sp>
        <p:nvSpPr>
          <p:cNvPr id="12" name="Text 10"/>
          <p:cNvSpPr txBox="1"/>
          <p:nvPr/>
        </p:nvSpPr>
        <p:spPr>
          <a:xfrm>
            <a:off x="1463040" y="3081528"/>
            <a:ext cx="9875520" cy="36576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So holds can be placed on custodians in the three open matters, with counsel.</a:t>
            </a:r>
            <a:endParaRPr lang="en-US" sz="1100" dirty="0"/>
          </a:p>
        </p:txBody>
      </p:sp>
      <p:sp>
        <p:nvSpPr>
          <p:cNvPr id="13" name="Shape 11"/>
          <p:cNvSpPr/>
          <p:nvPr/>
        </p:nvSpPr>
        <p:spPr>
          <a:xfrm>
            <a:off x="640080" y="3657600"/>
            <a:ext cx="10881360" cy="914400"/>
          </a:xfrm>
          <a:prstGeom prst="roundRect">
            <a:avLst>
              <a:gd name="adj" fmla="val 8000"/>
            </a:avLst>
          </a:prstGeom>
          <a:solidFill>
            <a:srgbClr val="24365C"/>
          </a:solidFill>
          <a:ln w="9525">
            <a:solidFill>
              <a:srgbClr val="3A4F7A"/>
            </a:solidFill>
            <a:prstDash val="solid"/>
          </a:ln>
        </p:spPr>
        <p:txBody>
          <a:bodyPr/>
          <a:lstStyle/>
          <a:p>
            <a:endParaRPr lang="en-US"/>
          </a:p>
        </p:txBody>
      </p:sp>
      <p:sp>
        <p:nvSpPr>
          <p:cNvPr id="14" name="Shape 12"/>
          <p:cNvSpPr/>
          <p:nvPr/>
        </p:nvSpPr>
        <p:spPr>
          <a:xfrm>
            <a:off x="822960" y="3886200"/>
            <a:ext cx="457200" cy="457200"/>
          </a:xfrm>
          <a:prstGeom prst="ellipse">
            <a:avLst/>
          </a:prstGeom>
          <a:solidFill>
            <a:srgbClr val="7FD1D8"/>
          </a:solidFill>
          <a:ln/>
        </p:spPr>
        <p:txBody>
          <a:bodyPr/>
          <a:lstStyle/>
          <a:p>
            <a:endParaRPr lang="en-US"/>
          </a:p>
        </p:txBody>
      </p:sp>
      <p:sp>
        <p:nvSpPr>
          <p:cNvPr id="15" name="Text 13"/>
          <p:cNvSpPr txBox="1"/>
          <p:nvPr/>
        </p:nvSpPr>
        <p:spPr>
          <a:xfrm>
            <a:off x="822960" y="38862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6" name="Text 14"/>
          <p:cNvSpPr txBox="1"/>
          <p:nvPr/>
        </p:nvSpPr>
        <p:spPr>
          <a:xfrm>
            <a:off x="1463040" y="3767328"/>
            <a:ext cx="987552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Take the licensing decision within 30 days</a:t>
            </a:r>
            <a:endParaRPr lang="en-US" sz="1600" dirty="0"/>
          </a:p>
        </p:txBody>
      </p:sp>
      <p:sp>
        <p:nvSpPr>
          <p:cNvPr id="17" name="Text 15"/>
          <p:cNvSpPr txBox="1"/>
          <p:nvPr/>
        </p:nvSpPr>
        <p:spPr>
          <a:xfrm>
            <a:off x="1463040" y="4133088"/>
            <a:ext cx="9875520" cy="36576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Business Premium uplift (recommended) or Entra ID P1 add-on; offset by reclaiming dormant seats.</a:t>
            </a:r>
            <a:endParaRPr lang="en-US" sz="1100" dirty="0"/>
          </a:p>
        </p:txBody>
      </p:sp>
      <p:sp>
        <p:nvSpPr>
          <p:cNvPr id="18" name="Shape 16"/>
          <p:cNvSpPr/>
          <p:nvPr/>
        </p:nvSpPr>
        <p:spPr>
          <a:xfrm>
            <a:off x="640080" y="4709160"/>
            <a:ext cx="10881360" cy="914400"/>
          </a:xfrm>
          <a:prstGeom prst="roundRect">
            <a:avLst>
              <a:gd name="adj" fmla="val 8000"/>
            </a:avLst>
          </a:prstGeom>
          <a:solidFill>
            <a:srgbClr val="24365C"/>
          </a:solidFill>
          <a:ln w="9525">
            <a:solidFill>
              <a:srgbClr val="3A4F7A"/>
            </a:solidFill>
            <a:prstDash val="solid"/>
          </a:ln>
        </p:spPr>
        <p:txBody>
          <a:bodyPr/>
          <a:lstStyle/>
          <a:p>
            <a:endParaRPr lang="en-US"/>
          </a:p>
        </p:txBody>
      </p:sp>
      <p:sp>
        <p:nvSpPr>
          <p:cNvPr id="19" name="Shape 17"/>
          <p:cNvSpPr/>
          <p:nvPr/>
        </p:nvSpPr>
        <p:spPr>
          <a:xfrm>
            <a:off x="822960" y="4937760"/>
            <a:ext cx="457200" cy="457200"/>
          </a:xfrm>
          <a:prstGeom prst="ellipse">
            <a:avLst/>
          </a:prstGeom>
          <a:solidFill>
            <a:srgbClr val="7FD1D8"/>
          </a:solidFill>
          <a:ln/>
        </p:spPr>
        <p:txBody>
          <a:bodyPr/>
          <a:lstStyle/>
          <a:p>
            <a:endParaRPr lang="en-US"/>
          </a:p>
        </p:txBody>
      </p:sp>
      <p:sp>
        <p:nvSpPr>
          <p:cNvPr id="20" name="Text 18"/>
          <p:cNvSpPr txBox="1"/>
          <p:nvPr/>
        </p:nvSpPr>
        <p:spPr>
          <a:xfrm>
            <a:off x="822960" y="49377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1" name="Text 19"/>
          <p:cNvSpPr txBox="1"/>
          <p:nvPr/>
        </p:nvSpPr>
        <p:spPr>
          <a:xfrm>
            <a:off x="1463040" y="4818888"/>
            <a:ext cx="987552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Commission the on-premises AD assessment</a:t>
            </a:r>
            <a:endParaRPr lang="en-US" sz="1600" dirty="0"/>
          </a:p>
        </p:txBody>
      </p:sp>
      <p:sp>
        <p:nvSpPr>
          <p:cNvPr id="22" name="Text 20"/>
          <p:cNvSpPr txBox="1"/>
          <p:nvPr/>
        </p:nvSpPr>
        <p:spPr>
          <a:xfrm>
            <a:off x="1463040" y="5184648"/>
            <a:ext cx="9875520" cy="365760"/>
          </a:xfrm>
          <a:prstGeom prst="rect">
            <a:avLst/>
          </a:prstGeom>
          <a:noFill/>
          <a:ln/>
        </p:spPr>
        <p:txBody>
          <a:bodyPr wrap="square" lIns="0" tIns="0" rIns="0" bIns="0" rtlCol="0" anchor="ctr"/>
          <a:lstStyle/>
          <a:p>
            <a:pPr marL="0" indent="0">
              <a:buNone/>
            </a:pPr>
            <a:r>
              <a:rPr lang="en-US" sz="1100" dirty="0">
                <a:solidFill>
                  <a:srgbClr val="CADCFC"/>
                </a:solidFill>
                <a:latin typeface="Calibri" pitchFamily="34" charset="0"/>
                <a:ea typeface="Calibri" pitchFamily="34" charset="-122"/>
                <a:cs typeface="Calibri" pitchFamily="34" charset="-120"/>
              </a:rPr>
              <a:t>Secure Score signals unsigned LDAP, NTLM and no Defender for Identity on domain controllers we did not examine.</a:t>
            </a:r>
            <a:endParaRPr lang="en-US" sz="1100" dirty="0"/>
          </a:p>
        </p:txBody>
      </p:sp>
      <p:sp>
        <p:nvSpPr>
          <p:cNvPr id="23" name="Text 21"/>
          <p:cNvSpPr txBox="1"/>
          <p:nvPr/>
        </p:nvSpPr>
        <p:spPr>
          <a:xfrm>
            <a:off x="640080" y="5897880"/>
            <a:ext cx="10058400" cy="365760"/>
          </a:xfrm>
          <a:prstGeom prst="rect">
            <a:avLst/>
          </a:prstGeom>
          <a:noFill/>
          <a:ln/>
        </p:spPr>
        <p:txBody>
          <a:bodyPr wrap="square" lIns="0" tIns="0" rIns="0" bIns="0" rtlCol="0" anchor="ctr"/>
          <a:lstStyle/>
          <a:p>
            <a:pPr marL="0" indent="0">
              <a:buNone/>
            </a:pPr>
            <a:r>
              <a:rPr lang="en-US" sz="1200" dirty="0">
                <a:solidFill>
                  <a:srgbClr val="A9B4C2"/>
                </a:solidFill>
                <a:latin typeface="Calibri" pitchFamily="34" charset="0"/>
                <a:ea typeface="Calibri" pitchFamily="34" charset="-122"/>
                <a:cs typeface="Calibri" pitchFamily="34" charset="-120"/>
              </a:rPr>
              <a:t>Mike Mackey  ·  IT Partner LLC</a:t>
            </a:r>
            <a:endParaRPr lang="en-US" sz="1200" dirty="0"/>
          </a:p>
        </p:txBody>
      </p:sp>
      <p:sp>
        <p:nvSpPr>
          <p:cNvPr id="24" name="Text 22"/>
          <p:cNvSpPr txBox="1"/>
          <p:nvPr/>
        </p:nvSpPr>
        <p:spPr>
          <a:xfrm>
            <a:off x="457200" y="6446520"/>
            <a:ext cx="10332720" cy="274320"/>
          </a:xfrm>
          <a:prstGeom prst="rect">
            <a:avLst/>
          </a:prstGeom>
          <a:noFill/>
          <a:ln/>
        </p:spPr>
        <p:txBody>
          <a:bodyPr wrap="square" lIns="0" tIns="0" rIns="0" bIns="0" rtlCol="0" anchor="ctr"/>
          <a:lstStyle/>
          <a:p>
            <a:pPr marL="0" indent="0">
              <a:buNone/>
            </a:pPr>
            <a:r>
              <a:rPr lang="en-US" sz="900" dirty="0">
                <a:solidFill>
                  <a:srgbClr val="A9B4C2"/>
                </a:solidFill>
                <a:latin typeface="Calibri" pitchFamily="34" charset="0"/>
                <a:ea typeface="Calibri" pitchFamily="34" charset="-122"/>
                <a:cs typeface="Calibri" pitchFamily="34" charset="-120"/>
              </a:rPr>
              <a:t>IT Partner LLC  ·  Microsoft 365 Security &amp; Compliance Assessment  ·  Sample Client (Regulated Multi-State Retail Group)  ·  SAMPLE — identifiers redacted</a:t>
            </a:r>
            <a:endParaRPr lang="en-US" sz="900" dirty="0"/>
          </a:p>
        </p:txBody>
      </p:sp>
      <p:sp>
        <p:nvSpPr>
          <p:cNvPr id="25" name="Text 23"/>
          <p:cNvSpPr txBox="1"/>
          <p:nvPr/>
        </p:nvSpPr>
        <p:spPr>
          <a:xfrm>
            <a:off x="11247120" y="6446520"/>
            <a:ext cx="457200" cy="274320"/>
          </a:xfrm>
          <a:prstGeom prst="rect">
            <a:avLst/>
          </a:prstGeom>
          <a:noFill/>
          <a:ln/>
        </p:spPr>
        <p:txBody>
          <a:bodyPr wrap="square" lIns="0" tIns="0" rIns="0" bIns="0" rtlCol="0" anchor="ctr"/>
          <a:lstStyle/>
          <a:p>
            <a:pPr marL="0" indent="0" algn="r">
              <a:buNone/>
            </a:pPr>
            <a:r>
              <a:rPr lang="en-US" sz="900" dirty="0">
                <a:solidFill>
                  <a:srgbClr val="A9B4C2"/>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Won_x003f_ xmlns="3ab63ab4-5b22-4e6f-b8ec-12e487eceaf2">true</Won_x003f_>
    <e7dfdafd009e4bd18a63e03da516ce29 xmlns="3ab63ab4-5b22-4e6f-b8ec-12e487eceaf2">
      <Terms xmlns="http://schemas.microsoft.com/office/infopath/2007/PartnerControls"/>
    </e7dfdafd009e4bd18a63e03da516ce29>
    <Address xmlns="3ab63ab4-5b22-4e6f-b8ec-12e487eceaf2">4307 E Yellowstone Pl, Chandler, AZ, 85249-0510</Address>
    <Seats xmlns="3ab63ab4-5b22-4e6f-b8ec-12e487eceaf2" xsi:nil="true"/>
    <TaxKeywordTaxHTField xmlns="63b81ecd-c831-4f3d-90e0-9269c4be4ee8">
      <Terms xmlns="http://schemas.microsoft.com/office/infopath/2007/PartnerControls"/>
    </TaxKeywordTaxHTField>
    <lcf76f155ced4ddcb4097134ff3c332f xmlns="3ab63ab4-5b22-4e6f-b8ec-12e487eceaf2">
      <Terms xmlns="http://schemas.microsoft.com/office/infopath/2007/PartnerControls"/>
    </lcf76f155ced4ddcb4097134ff3c332f>
    <TaxCatchAll xmlns="63b81ecd-c831-4f3d-90e0-9269c4be4ee8" xsi:nil="true"/>
    <LastName xmlns="3ab63ab4-5b22-4e6f-b8ec-12e487eceaf2">Dhaval Ghinaiya</LastName>
    <Email xmlns="3ab63ab4-5b22-4e6f-b8ec-12e487eceaf2">dhavalg@jbrrothers.com</Email>
    <Source xmlns="3ab63ab4-5b22-4e6f-b8ec-12e487eceaf2" xsi:nil="true"/>
    <TenantName xmlns="3ab63ab4-5b22-4e6f-b8ec-12e487eceaf2">JBrothersInvestments.onmicrosoft.com</TenantName>
    <Language xmlns="3ab63ab4-5b22-4e6f-b8ec-12e487eceaf2">English</Language>
    <Client xmlns="3ab63ab4-5b22-4e6f-b8ec-12e487eceaf2">J Brothers Investments LLC</Client>
    <Client_x0020_Phone xmlns="3ab63ab4-5b22-4e6f-b8ec-12e487eceaf2">602-587-9012</Client_x0020_Phone>
    <TenantID xmlns="3ab63ab4-5b22-4e6f-b8ec-12e487eceaf2">31b84f58-7ea1-43fd-9e34-6d19e7ea11dd</TenantI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D9B3AB9FC51D4FB599EDC4CE71E116" ma:contentTypeVersion="35" ma:contentTypeDescription="Create a new document." ma:contentTypeScope="" ma:versionID="47d149e96691d23a7d3bfe90bbe670b9">
  <xsd:schema xmlns:xsd="http://www.w3.org/2001/XMLSchema" xmlns:xs="http://www.w3.org/2001/XMLSchema" xmlns:p="http://schemas.microsoft.com/office/2006/metadata/properties" xmlns:ns2="3ab63ab4-5b22-4e6f-b8ec-12e487eceaf2" xmlns:ns3="63b81ecd-c831-4f3d-90e0-9269c4be4ee8" targetNamespace="http://schemas.microsoft.com/office/2006/metadata/properties" ma:root="true" ma:fieldsID="b3ae97c2fe792bc98b0a023b22868c9b" ns2:_="" ns3:_="">
    <xsd:import namespace="3ab63ab4-5b22-4e6f-b8ec-12e487eceaf2"/>
    <xsd:import namespace="63b81ecd-c831-4f3d-90e0-9269c4be4ee8"/>
    <xsd:element name="properties">
      <xsd:complexType>
        <xsd:sequence>
          <xsd:element name="documentManagement">
            <xsd:complexType>
              <xsd:all>
                <xsd:element ref="ns2:Client" minOccurs="0"/>
                <xsd:element ref="ns2:Source" minOccurs="0"/>
                <xsd:element ref="ns2:Language" minOccurs="0"/>
                <xsd:element ref="ns2:Seats" minOccurs="0"/>
                <xsd:element ref="ns2:Won_x003f_" minOccurs="0"/>
                <xsd:element ref="ns2:MediaServiceMetadata" minOccurs="0"/>
                <xsd:element ref="ns2:MediaServiceFastMetadata" minOccurs="0"/>
                <xsd:element ref="ns2:MediaServiceAutoKeyPoints" minOccurs="0"/>
                <xsd:element ref="ns2:MediaServiceKeyPoints" minOccurs="0"/>
                <xsd:element ref="ns3:TaxKeywordTaxHTField" minOccurs="0"/>
                <xsd:element ref="ns3:TaxCatchAll" minOccurs="0"/>
                <xsd:element ref="ns2:e7dfdafd009e4bd18a63e03da516ce29" minOccurs="0"/>
                <xsd:element ref="ns3:SharedWithUsers" minOccurs="0"/>
                <xsd:element ref="ns3:SharedWithDetails" minOccurs="0"/>
                <xsd:element ref="ns2:LastName" minOccurs="0"/>
                <xsd:element ref="ns2:Email" minOccurs="0"/>
                <xsd:element ref="ns2:TenantName" minOccurs="0"/>
                <xsd:element ref="ns2:TenantID" minOccurs="0"/>
                <xsd:element ref="ns2:Address" minOccurs="0"/>
                <xsd:element ref="ns2:Client_x0020_Phone" minOccurs="0"/>
                <xsd:element ref="ns2:MediaServiceSearchProperties" minOccurs="0"/>
                <xsd:element ref="ns2:MediaServiceObjectDetectorVersions" minOccurs="0"/>
                <xsd:element ref="ns2:MediaServiceDateTaken" minOccurs="0"/>
                <xsd:element ref="ns2:lcf76f155ced4ddcb4097134ff3c332f"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b63ab4-5b22-4e6f-b8ec-12e487eceaf2" elementFormDefault="qualified">
    <xsd:import namespace="http://schemas.microsoft.com/office/2006/documentManagement/types"/>
    <xsd:import namespace="http://schemas.microsoft.com/office/infopath/2007/PartnerControls"/>
    <xsd:element name="Client" ma:index="2" nillable="true" ma:displayName="Client" ma:internalName="Client" ma:readOnly="false">
      <xsd:simpleType>
        <xsd:restriction base="dms:Text">
          <xsd:maxLength value="255"/>
        </xsd:restriction>
      </xsd:simpleType>
    </xsd:element>
    <xsd:element name="Source" ma:index="3" nillable="true" ma:displayName="Source" ma:format="Dropdown" ma:internalName="Source" ma:readOnly="false">
      <xsd:simpleType>
        <xsd:restriction base="dms:Choice">
          <xsd:enumeration value="EXS03"/>
          <xsd:enumeration value="EXS07"/>
          <xsd:enumeration value="EXS10"/>
          <xsd:enumeration value="EXS13"/>
          <xsd:enumeration value="G Suite"/>
          <xsd:enumeration value="Hosted EX"/>
          <xsd:enumeration value="IMAP"/>
        </xsd:restriction>
      </xsd:simpleType>
    </xsd:element>
    <xsd:element name="Language" ma:index="4" nillable="true" ma:displayName="Language" ma:format="Dropdown" ma:internalName="Language" ma:readOnly="false">
      <xsd:simpleType>
        <xsd:restriction base="dms:Choice">
          <xsd:enumeration value="English"/>
          <xsd:enumeration value="Russian"/>
        </xsd:restriction>
      </xsd:simpleType>
    </xsd:element>
    <xsd:element name="Seats" ma:index="5" nillable="true" ma:displayName="Seats" ma:internalName="Seats" ma:readOnly="false">
      <xsd:simpleType>
        <xsd:restriction base="dms:Number"/>
      </xsd:simpleType>
    </xsd:element>
    <xsd:element name="Won_x003f_" ma:index="6" nillable="true" ma:displayName="Won?" ma:default="1" ma:internalName="Won_x003f_" ma:readOnly="false">
      <xsd:simpleType>
        <xsd:restriction base="dms:Boolea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hidden="true" ma:internalName="MediaServiceKeyPoints" ma:readOnly="true">
      <xsd:simpleType>
        <xsd:restriction base="dms:Note"/>
      </xsd:simpleType>
    </xsd:element>
    <xsd:element name="e7dfdafd009e4bd18a63e03da516ce29" ma:index="21" nillable="true" ma:taxonomy="true" ma:internalName="e7dfdafd009e4bd18a63e03da516ce29" ma:taxonomyFieldName="Area" ma:displayName="Area" ma:readOnly="false" ma:default="" ma:fieldId="{e7dfdafd-009e-4bd1-8a63-e03da516ce29}" ma:taxonomyMulti="true" ma:sspId="48b5e5af-a980-41f1-8e1a-4e0c147cb6ef" ma:termSetId="ef2c2eb5-fcbe-4ee0-b2ac-b4a0e1701304" ma:anchorId="00000000-0000-0000-0000-000000000000" ma:open="true" ma:isKeyword="false">
      <xsd:complexType>
        <xsd:sequence>
          <xsd:element ref="pc:Terms" minOccurs="0" maxOccurs="1"/>
        </xsd:sequence>
      </xsd:complexType>
    </xsd:element>
    <xsd:element name="LastName" ma:index="24" nillable="true" ma:displayName="Client Contact" ma:description="Primary Contact Person First and Last Name" ma:format="Dropdown" ma:internalName="LastName">
      <xsd:simpleType>
        <xsd:restriction base="dms:Text">
          <xsd:maxLength value="50"/>
        </xsd:restriction>
      </xsd:simpleType>
    </xsd:element>
    <xsd:element name="Email" ma:index="25" nillable="true" ma:displayName="Email" ma:description="Primary Contact Person Email Address" ma:format="Dropdown" ma:internalName="Email">
      <xsd:simpleType>
        <xsd:restriction base="dms:Text">
          <xsd:maxLength value="255"/>
        </xsd:restriction>
      </xsd:simpleType>
    </xsd:element>
    <xsd:element name="TenantName" ma:index="26" nillable="true" ma:displayName="Tenant Name" ma:format="Dropdown" ma:internalName="TenantName">
      <xsd:simpleType>
        <xsd:restriction base="dms:Text">
          <xsd:maxLength value="50"/>
        </xsd:restriction>
      </xsd:simpleType>
    </xsd:element>
    <xsd:element name="TenantID" ma:index="27" nillable="true" ma:displayName="Tenant ID" ma:format="Dropdown" ma:internalName="TenantID">
      <xsd:simpleType>
        <xsd:restriction base="dms:Text">
          <xsd:maxLength value="40"/>
        </xsd:restriction>
      </xsd:simpleType>
    </xsd:element>
    <xsd:element name="Address" ma:index="28" nillable="true" ma:displayName="Address" ma:format="Dropdown" ma:internalName="Address">
      <xsd:simpleType>
        <xsd:restriction base="dms:Text">
          <xsd:maxLength value="255"/>
        </xsd:restriction>
      </xsd:simpleType>
    </xsd:element>
    <xsd:element name="Client_x0020_Phone" ma:index="29" nillable="true" ma:displayName="Client Phone" ma:internalName="Client_x0020_Phone">
      <xsd:simpleType>
        <xsd:restriction base="dms:Text">
          <xsd:maxLength value="20"/>
        </xsd:restriction>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48b5e5af-a980-41f1-8e1a-4e0c147cb6ef" ma:termSetId="09814cd3-568e-fe90-9814-8d621ff8fb84" ma:anchorId="fba54fb3-c3e1-fe81-a776-ca4b69148c4d" ma:open="true" ma:isKeyword="false">
      <xsd:complexType>
        <xsd:sequence>
          <xsd:element ref="pc:Terms" minOccurs="0" maxOccurs="1"/>
        </xsd:sequence>
      </xsd:complexType>
    </xsd:element>
    <xsd:element name="MediaServiceGenerationTime" ma:index="35" nillable="true" ma:displayName="MediaServiceGenerationTime" ma:hidden="true" ma:internalName="MediaServiceGenerationTime" ma:readOnly="true">
      <xsd:simpleType>
        <xsd:restriction base="dms:Text"/>
      </xsd:simpleType>
    </xsd:element>
    <xsd:element name="MediaServiceEventHashCode" ma:index="3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b81ecd-c831-4f3d-90e0-9269c4be4ee8" elementFormDefault="qualified">
    <xsd:import namespace="http://schemas.microsoft.com/office/2006/documentManagement/types"/>
    <xsd:import namespace="http://schemas.microsoft.com/office/infopath/2007/PartnerControls"/>
    <xsd:element name="TaxKeywordTaxHTField" ma:index="18" nillable="true" ma:taxonomy="true" ma:internalName="TaxKeywordTaxHTField" ma:taxonomyFieldName="TaxKeyword" ma:displayName="Enterprise Keywords" ma:readOnly="false" ma:fieldId="{23f27201-bee3-471e-b2e7-b64fd8b7ca38}" ma:taxonomyMulti="true" ma:sspId="48b5e5af-a980-41f1-8e1a-4e0c147cb6ef" ma:termSetId="00000000-0000-0000-0000-000000000000" ma:anchorId="00000000-0000-0000-0000-000000000000" ma:open="true" ma:isKeyword="true">
      <xsd:complexType>
        <xsd:sequence>
          <xsd:element ref="pc:Terms" minOccurs="0" maxOccurs="1"/>
        </xsd:sequence>
      </xsd:complexType>
    </xsd:element>
    <xsd:element name="TaxCatchAll" ma:index="19" nillable="true" ma:displayName="Taxonomy Catch All Column" ma:hidden="true" ma:list="{c47697e6-5bf9-4b7f-b0be-a25966b28409}" ma:internalName="TaxCatchAll" ma:readOnly="false" ma:showField="CatchAllData" ma:web="63b81ecd-c831-4f3d-90e0-9269c4be4ee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0F1B72-E717-493D-BE0B-5172B5F06C76}">
  <ds:schemaRef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dcmitype/"/>
    <ds:schemaRef ds:uri="http://www.w3.org/XML/1998/namespace"/>
    <ds:schemaRef ds:uri="http://schemas.openxmlformats.org/package/2006/metadata/core-properties"/>
    <ds:schemaRef ds:uri="63b81ecd-c831-4f3d-90e0-9269c4be4ee8"/>
    <ds:schemaRef ds:uri="3ab63ab4-5b22-4e6f-b8ec-12e487eceaf2"/>
    <ds:schemaRef ds:uri="http://purl.org/dc/terms/"/>
  </ds:schemaRefs>
</ds:datastoreItem>
</file>

<file path=customXml/itemProps2.xml><?xml version="1.0" encoding="utf-8"?>
<ds:datastoreItem xmlns:ds="http://schemas.openxmlformats.org/officeDocument/2006/customXml" ds:itemID="{D1BE11AC-84BA-4019-8ECE-CD9E901D7713}">
  <ds:schemaRefs>
    <ds:schemaRef ds:uri="http://schemas.microsoft.com/sharepoint/v3/contenttype/forms"/>
  </ds:schemaRefs>
</ds:datastoreItem>
</file>

<file path=customXml/itemProps3.xml><?xml version="1.0" encoding="utf-8"?>
<ds:datastoreItem xmlns:ds="http://schemas.openxmlformats.org/officeDocument/2006/customXml" ds:itemID="{97DD8D64-B123-4501-80E1-0E5524C18D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b63ab4-5b22-4e6f-b8ec-12e487eceaf2"/>
    <ds:schemaRef ds:uri="63b81ecd-c831-4f3d-90e0-9269c4be4e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4919</Words>
  <Application>Microsoft Office PowerPoint</Application>
  <PresentationFormat>Widescreen</PresentationFormat>
  <Paragraphs>483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M365 Security &amp; Compliance Assessment — Sample Client (Regulated Multi-State Retail Group)</dc:title>
  <dc:subject>PptxGenJS Presentation</dc:subject>
  <dc:creator>mike@o365hq.com</dc:creator>
  <cp:lastModifiedBy>Mike Mackey</cp:lastModifiedBy>
  <cp:revision>1</cp:revision>
  <dcterms:created xsi:type="dcterms:W3CDTF">2026-09-03T16:48:27Z</dcterms:created>
  <dcterms:modified xsi:type="dcterms:W3CDTF">2026-09-10T00:44:25Z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0x010100E6D9B3AB9FC51D4FB599EDC4CE71E116</vt:lpwstr>
  </property>
  <property fmtid="{D5CDD505-2E9C-101B-9397-08002B2CF9AE}" pid="3" name="TaxKeyword">
    <vt:lpwstr/>
  </property>
  <property fmtid="{D5CDD505-2E9C-101B-9397-08002B2CF9AE}" pid="4" name="MediaServiceImageTags">
    <vt:lpwstr/>
  </property>
  <property fmtid="{D5CDD505-2E9C-101B-9397-08002B2CF9AE}" pid="5" name="Area">
    <vt:lpwstr/>
  </property>
</Properties>
</file>